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8"/>
  </p:notesMasterIdLst>
  <p:sldIdLst>
    <p:sldId id="309" r:id="rId3"/>
    <p:sldId id="281" r:id="rId4"/>
    <p:sldId id="280" r:id="rId5"/>
    <p:sldId id="294" r:id="rId6"/>
    <p:sldId id="287" r:id="rId7"/>
    <p:sldId id="291" r:id="rId8"/>
    <p:sldId id="315" r:id="rId9"/>
    <p:sldId id="316" r:id="rId10"/>
    <p:sldId id="317" r:id="rId11"/>
    <p:sldId id="319" r:id="rId12"/>
    <p:sldId id="321" r:id="rId13"/>
    <p:sldId id="320" r:id="rId14"/>
    <p:sldId id="318" r:id="rId15"/>
    <p:sldId id="325" r:id="rId16"/>
    <p:sldId id="303" r:id="rId17"/>
    <p:sldId id="270" r:id="rId18"/>
    <p:sldId id="302" r:id="rId19"/>
    <p:sldId id="311" r:id="rId20"/>
    <p:sldId id="300" r:id="rId21"/>
    <p:sldId id="266" r:id="rId22"/>
    <p:sldId id="323" r:id="rId23"/>
    <p:sldId id="304" r:id="rId24"/>
    <p:sldId id="298" r:id="rId25"/>
    <p:sldId id="305" r:id="rId26"/>
    <p:sldId id="263" r:id="rId27"/>
    <p:sldId id="308" r:id="rId28"/>
    <p:sldId id="306" r:id="rId29"/>
    <p:sldId id="299" r:id="rId30"/>
    <p:sldId id="310" r:id="rId31"/>
    <p:sldId id="301" r:id="rId32"/>
    <p:sldId id="296" r:id="rId33"/>
    <p:sldId id="261" r:id="rId34"/>
    <p:sldId id="314" r:id="rId35"/>
    <p:sldId id="322" r:id="rId36"/>
    <p:sldId id="27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91C"/>
    <a:srgbClr val="500000"/>
    <a:srgbClr val="363636"/>
    <a:srgbClr val="FFFFFF"/>
    <a:srgbClr val="FFF2D4"/>
    <a:srgbClr val="BABCBE"/>
    <a:srgbClr val="E7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2773" autoAdjust="0"/>
  </p:normalViewPr>
  <p:slideViewPr>
    <p:cSldViewPr>
      <p:cViewPr>
        <p:scale>
          <a:sx n="96" d="100"/>
          <a:sy n="96" d="100"/>
        </p:scale>
        <p:origin x="-39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Lbls>
            <c:delete val="1"/>
          </c:dLbls>
          <c:cat>
            <c:strRef>
              <c:f>Sheet1!$B$3:$B$4</c:f>
              <c:strCache>
                <c:ptCount val="2"/>
                <c:pt idx="0">
                  <c:v>Mobile/Tablet</c:v>
                </c:pt>
                <c:pt idx="1">
                  <c:v>Desktop/Laptop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195042</c:v>
                </c:pt>
                <c:pt idx="1">
                  <c:v>641280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elete val="1"/>
          </c:dLbls>
          <c:cat>
            <c:strRef>
              <c:f>Sheet1!$B$41:$B$45</c:f>
              <c:strCache>
                <c:ptCount val="5"/>
                <c:pt idx="0">
                  <c:v>iOS</c:v>
                </c:pt>
                <c:pt idx="1">
                  <c:v>Android</c:v>
                </c:pt>
                <c:pt idx="2">
                  <c:v>Windows Phone</c:v>
                </c:pt>
                <c:pt idx="3">
                  <c:v>BlackBerry</c:v>
                </c:pt>
                <c:pt idx="4">
                  <c:v>Other</c:v>
                </c:pt>
              </c:strCache>
            </c:strRef>
          </c:cat>
          <c:val>
            <c:numRef>
              <c:f>Sheet1!$C$41:$C$45</c:f>
              <c:numCache>
                <c:formatCode>#,##0</c:formatCode>
                <c:ptCount val="5"/>
                <c:pt idx="0">
                  <c:v>141727</c:v>
                </c:pt>
                <c:pt idx="1">
                  <c:v>49205</c:v>
                </c:pt>
                <c:pt idx="2">
                  <c:v>1980</c:v>
                </c:pt>
                <c:pt idx="3">
                  <c:v>1771</c:v>
                </c:pt>
                <c:pt idx="4">
                  <c:v>447</c:v>
                </c:pt>
              </c:numCache>
            </c:numRef>
          </c:val>
        </c:ser>
        <c:ser>
          <c:idx val="1"/>
          <c:order val="1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Sheet1!$B$41:$B$45</c:f>
              <c:strCache>
                <c:ptCount val="5"/>
                <c:pt idx="0">
                  <c:v>iOS</c:v>
                </c:pt>
                <c:pt idx="1">
                  <c:v>Android</c:v>
                </c:pt>
                <c:pt idx="2">
                  <c:v>Windows Phone</c:v>
                </c:pt>
                <c:pt idx="3">
                  <c:v>BlackBerry</c:v>
                </c:pt>
                <c:pt idx="4">
                  <c:v>Other</c:v>
                </c:pt>
              </c:strCache>
            </c:strRef>
          </c:cat>
          <c:val>
            <c:numRef>
              <c:f>Sheet1!$D$41:$D$45</c:f>
              <c:numCache>
                <c:formatCode>0.0%</c:formatCode>
                <c:ptCount val="5"/>
                <c:pt idx="0">
                  <c:v>0.75435253540842773</c:v>
                </c:pt>
                <c:pt idx="1">
                  <c:v>0.26189728495467829</c:v>
                </c:pt>
                <c:pt idx="2">
                  <c:v>1.0538697778889605E-2</c:v>
                </c:pt>
                <c:pt idx="3">
                  <c:v>9.4262796800068122E-3</c:v>
                </c:pt>
                <c:pt idx="4">
                  <c:v>2.3791908622038654E-3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elete val="1"/>
          </c:dLbls>
          <c:cat>
            <c:strRef>
              <c:f>Sheet1!$C$1:$C$499</c:f>
              <c:strCache>
                <c:ptCount val="499"/>
                <c:pt idx="0">
                  <c:v>Apple iPhone</c:v>
                </c:pt>
                <c:pt idx="1">
                  <c:v>Apple iPad</c:v>
                </c:pt>
                <c:pt idx="2">
                  <c:v>SonyEricsson LT15i Xperia Arc</c:v>
                </c:pt>
                <c:pt idx="3">
                  <c:v>Apple iPod Touch</c:v>
                </c:pt>
                <c:pt idx="4">
                  <c:v>HTC EVO 4G</c:v>
                </c:pt>
                <c:pt idx="5">
                  <c:v>HTC Inspire 4G</c:v>
                </c:pt>
                <c:pt idx="6">
                  <c:v>Samsung Galaxy Nexus</c:v>
                </c:pt>
                <c:pt idx="7">
                  <c:v>Samsung SGH-T989</c:v>
                </c:pt>
                <c:pt idx="8">
                  <c:v>Samsung GT-I9000 Galaxy S</c:v>
                </c:pt>
                <c:pt idx="9">
                  <c:v>Apple iPod</c:v>
                </c:pt>
                <c:pt idx="10">
                  <c:v>Motorola DroidX</c:v>
                </c:pt>
                <c:pt idx="11">
                  <c:v>Samsung SPH-D710</c:v>
                </c:pt>
                <c:pt idx="12">
                  <c:v>Samsung SGH-I997 Infuse</c:v>
                </c:pt>
                <c:pt idx="13">
                  <c:v>HTC ADR6350 Droid Incredible 2</c:v>
                </c:pt>
                <c:pt idx="14">
                  <c:v>Motorola MOTXT912B Droid Razr 4G</c:v>
                </c:pt>
                <c:pt idx="15">
                  <c:v>Samsung SGH-T679 Exhibit II 4G</c:v>
                </c:pt>
                <c:pt idx="16">
                  <c:v>Samsung SGH-I747 Galaxy S3</c:v>
                </c:pt>
                <c:pt idx="17">
                  <c:v>Samsung SPH-D700 Epic 4G</c:v>
                </c:pt>
                <c:pt idx="18">
                  <c:v>Samsung SGH-T989 Galaxy SII</c:v>
                </c:pt>
                <c:pt idx="19">
                  <c:v>T-Mobile myTouch4G</c:v>
                </c:pt>
                <c:pt idx="20">
                  <c:v>Motorola Droid X2</c:v>
                </c:pt>
                <c:pt idx="21">
                  <c:v>Motorola xt875 Droid Bionic</c:v>
                </c:pt>
                <c:pt idx="22">
                  <c:v>Fujitsu Toshiba T-01C REGZA Phone T-01C</c:v>
                </c:pt>
                <c:pt idx="23">
                  <c:v>Motorola MB860 Atrix</c:v>
                </c:pt>
                <c:pt idx="24">
                  <c:v>Samsung SGH-I897 Galaxy S Captivate</c:v>
                </c:pt>
                <c:pt idx="25">
                  <c:v>HTC ADR6300 Incredible</c:v>
                </c:pt>
                <c:pt idx="26">
                  <c:v>Samsung SGH-I777</c:v>
                </c:pt>
                <c:pt idx="27">
                  <c:v>HTC 9292 EVO 4G</c:v>
                </c:pt>
                <c:pt idx="28">
                  <c:v>Samsung SGH-I727 Galaxy S II Skyrocket</c:v>
                </c:pt>
                <c:pt idx="29">
                  <c:v>HTC Sensation 4G</c:v>
                </c:pt>
                <c:pt idx="30">
                  <c:v>Nokia Lumia 710</c:v>
                </c:pt>
                <c:pt idx="31">
                  <c:v>LG LS670 Optimus S</c:v>
                </c:pt>
                <c:pt idx="32">
                  <c:v>Samsung SGH-T999 Galaxy S3</c:v>
                </c:pt>
                <c:pt idx="33">
                  <c:v>Samsung SCH-I500 Fascinate</c:v>
                </c:pt>
                <c:pt idx="34">
                  <c:v>HTC EVO 3D Shooter</c:v>
                </c:pt>
                <c:pt idx="35">
                  <c:v>Samsung SGH-T959 Vibrant</c:v>
                </c:pt>
                <c:pt idx="36">
                  <c:v>Samsung SPH-L710 Galaxy S3</c:v>
                </c:pt>
                <c:pt idx="37">
                  <c:v>Motorola XT862 Droid 3</c:v>
                </c:pt>
                <c:pt idx="38">
                  <c:v>Samsung SPH-D710 Galaxy SII Epic 4G Touch</c:v>
                </c:pt>
                <c:pt idx="39">
                  <c:v>HTC PJ83100 One X</c:v>
                </c:pt>
                <c:pt idx="40">
                  <c:v>LG P999 T-Mobile G2x</c:v>
                </c:pt>
                <c:pt idx="41">
                  <c:v>HTC ADR6400L Thunderbolt 4G</c:v>
                </c:pt>
                <c:pt idx="42">
                  <c:v>Samsung SGH-I747 Galaxy SIII</c:v>
                </c:pt>
                <c:pt idx="43">
                  <c:v>Huawei M865 Ascend II</c:v>
                </c:pt>
                <c:pt idx="44">
                  <c:v>Samsung SCH-I510 Droid Charge</c:v>
                </c:pt>
                <c:pt idx="45">
                  <c:v>Samsung SGH-i917 Omnia 7</c:v>
                </c:pt>
                <c:pt idx="46">
                  <c:v>Google Nexus 7</c:v>
                </c:pt>
                <c:pt idx="47">
                  <c:v>HTC PC36100 EVO 4G</c:v>
                </c:pt>
                <c:pt idx="48">
                  <c:v>LG P509 Optimus T</c:v>
                </c:pt>
                <c:pt idx="49">
                  <c:v>HTC Radar 4G</c:v>
                </c:pt>
                <c:pt idx="50">
                  <c:v>ZTE X500 Score</c:v>
                </c:pt>
                <c:pt idx="51">
                  <c:v>Samsung SGH-I777 Galaxy S II</c:v>
                </c:pt>
                <c:pt idx="52">
                  <c:v>Samsung SGH-T769 Galaxy Blaze 4G</c:v>
                </c:pt>
                <c:pt idx="53">
                  <c:v>Samsung SPH-M820 Galaxy Prevail</c:v>
                </c:pt>
                <c:pt idx="54">
                  <c:v>RIM BlackBerry 9800 Torch</c:v>
                </c:pt>
                <c:pt idx="55">
                  <c:v>Google Nexus S 4G Samsung Nexus S 4G</c:v>
                </c:pt>
                <c:pt idx="56">
                  <c:v>HTC myTouch 4G Slide</c:v>
                </c:pt>
                <c:pt idx="57">
                  <c:v>HTC PH39100 Vivid 4G</c:v>
                </c:pt>
                <c:pt idx="58">
                  <c:v>Motorola MB855 Photon</c:v>
                </c:pt>
                <c:pt idx="59">
                  <c:v>Samsung GT-I9300 Galaxy S3</c:v>
                </c:pt>
                <c:pt idx="60">
                  <c:v>HTC APA7373KT EVO Shift 4G</c:v>
                </c:pt>
                <c:pt idx="61">
                  <c:v>HTC G2 HTC Sappire</c:v>
                </c:pt>
                <c:pt idx="62">
                  <c:v>LG VM670 Optimus V</c:v>
                </c:pt>
                <c:pt idx="63">
                  <c:v>Nokia Lumia 900</c:v>
                </c:pt>
                <c:pt idx="64">
                  <c:v>Samsung SGH-T999 Galaxy SIII</c:v>
                </c:pt>
                <c:pt idx="65">
                  <c:v>Verizon Droid</c:v>
                </c:pt>
                <c:pt idx="66">
                  <c:v>Samsung SPH-L710 Galaxy SIII</c:v>
                </c:pt>
                <c:pt idx="67">
                  <c:v>Samsung SGH-i717 Galaxy Note</c:v>
                </c:pt>
                <c:pt idx="68">
                  <c:v>Samsung SPH-M580 Replenish</c:v>
                </c:pt>
                <c:pt idx="69">
                  <c:v>Motorola Droid2 Global</c:v>
                </c:pt>
                <c:pt idx="70">
                  <c:v>HTC X515 EVO 3D</c:v>
                </c:pt>
                <c:pt idx="71">
                  <c:v>HTC Amaze 4G</c:v>
                </c:pt>
                <c:pt idx="72">
                  <c:v>Samsung SCH-I535 4G Galaxy SIII</c:v>
                </c:pt>
                <c:pt idx="73">
                  <c:v>Motorola MB865 Atrix 2</c:v>
                </c:pt>
                <c:pt idx="74">
                  <c:v>Samsung SCH-R720 Admire</c:v>
                </c:pt>
                <c:pt idx="75">
                  <c:v>RIM BlackBerry 9810 Torch 4G</c:v>
                </c:pt>
                <c:pt idx="76">
                  <c:v>Samsung GT-P7510 Galaxy Tab 10.1</c:v>
                </c:pt>
                <c:pt idx="77">
                  <c:v>Asus Eee Pad Transformer TF101</c:v>
                </c:pt>
                <c:pt idx="78">
                  <c:v>Samsung GT-I9100 Galaxy S II</c:v>
                </c:pt>
                <c:pt idx="79">
                  <c:v>Samsung GT-I9300 Galaxy SIII</c:v>
                </c:pt>
                <c:pt idx="80">
                  <c:v>Motorola Xoom</c:v>
                </c:pt>
                <c:pt idx="81">
                  <c:v>HTC One V</c:v>
                </c:pt>
                <c:pt idx="82">
                  <c:v>HTC ADR6425LVW Rezound</c:v>
                </c:pt>
                <c:pt idx="83">
                  <c:v>HTC Mozart 7 Mozart</c:v>
                </c:pt>
                <c:pt idx="84">
                  <c:v>LG VS660 Vortex</c:v>
                </c:pt>
                <c:pt idx="85">
                  <c:v>LG US855 Optimus Black</c:v>
                </c:pt>
                <c:pt idx="86">
                  <c:v>RIM BlackBerry 9300 Curve 3G</c:v>
                </c:pt>
                <c:pt idx="87">
                  <c:v>HTC ADR6400L Thunderbolt</c:v>
                </c:pt>
                <c:pt idx="88">
                  <c:v>Samsung SGH-T759 Exhibit 4G</c:v>
                </c:pt>
                <c:pt idx="89">
                  <c:v>HTC 001HT Desire HD SoftBank</c:v>
                </c:pt>
                <c:pt idx="90">
                  <c:v>Pantech P9070 Burst</c:v>
                </c:pt>
                <c:pt idx="91">
                  <c:v>Samsung GT-N7000 Galaxy Note</c:v>
                </c:pt>
                <c:pt idx="92">
                  <c:v>HTC Desire X0H6T</c:v>
                </c:pt>
                <c:pt idx="93">
                  <c:v>LG VS910 4G Revolution</c:v>
                </c:pt>
                <c:pt idx="94">
                  <c:v>LG E739BK myTouch E739BK</c:v>
                </c:pt>
                <c:pt idx="95">
                  <c:v>Casio C771 G'zOne</c:v>
                </c:pt>
                <c:pt idx="96">
                  <c:v>HTC Glacier</c:v>
                </c:pt>
                <c:pt idx="97">
                  <c:v>Toshiba AT100</c:v>
                </c:pt>
                <c:pt idx="98">
                  <c:v>Sprint X325c/APX325CKT EVO 4G LTE</c:v>
                </c:pt>
                <c:pt idx="99">
                  <c:v>Motorola MB886 Atrix HD</c:v>
                </c:pt>
                <c:pt idx="100">
                  <c:v>LG C800 myTouch Q</c:v>
                </c:pt>
                <c:pt idx="101">
                  <c:v>RIM BlackBerry Bold Touch 9900 Dakota</c:v>
                </c:pt>
                <c:pt idx="102">
                  <c:v>RIM BlackBerry 9780</c:v>
                </c:pt>
                <c:pt idx="103">
                  <c:v>Samsung SGH-T589 Gravity Smart</c:v>
                </c:pt>
                <c:pt idx="104">
                  <c:v>LG C900 Quantum</c:v>
                </c:pt>
                <c:pt idx="105">
                  <c:v>Samsung SCH-I535 Galaxy S3</c:v>
                </c:pt>
                <c:pt idx="106">
                  <c:v>Verizon Droid2</c:v>
                </c:pt>
                <c:pt idx="107">
                  <c:v>Creative ZiiO 10</c:v>
                </c:pt>
                <c:pt idx="108">
                  <c:v>RIM BlackBerry 8530 Curve</c:v>
                </c:pt>
                <c:pt idx="109">
                  <c:v>Samsung SGH-T839 T-Mobile Sidekick 4G</c:v>
                </c:pt>
                <c:pt idx="110">
                  <c:v>Acer A500 Picasso</c:v>
                </c:pt>
                <c:pt idx="111">
                  <c:v>RIM BlackBerry 9700 Bold</c:v>
                </c:pt>
                <c:pt idx="112">
                  <c:v>Samsung SCH-I535 4G Galaxy S3</c:v>
                </c:pt>
                <c:pt idx="113">
                  <c:v>Asus Eee Pad TF201 Transformer Prime</c:v>
                </c:pt>
                <c:pt idx="114">
                  <c:v>BlackBerry 9800 Torch</c:v>
                </c:pt>
                <c:pt idx="115">
                  <c:v>LG VS920 Revolution2</c:v>
                </c:pt>
                <c:pt idx="116">
                  <c:v>T-Mobile myTouch</c:v>
                </c:pt>
                <c:pt idx="117">
                  <c:v>Samsung SCH-i405 Stratosphere</c:v>
                </c:pt>
                <c:pt idx="118">
                  <c:v>T-Mobile G2 Touch HTC Sapphire</c:v>
                </c:pt>
                <c:pt idx="119">
                  <c:v>Samsung GT-P3113 Galaxy Tab 2 7.0</c:v>
                </c:pt>
                <c:pt idx="120">
                  <c:v>T-Mobile U8651T Prism</c:v>
                </c:pt>
                <c:pt idx="121">
                  <c:v>BlackBerry 9900 Dakota</c:v>
                </c:pt>
                <c:pt idx="122">
                  <c:v>HTC HD7</c:v>
                </c:pt>
                <c:pt idx="123">
                  <c:v>Motorola Droid 2</c:v>
                </c:pt>
                <c:pt idx="124">
                  <c:v>LG P505 Phoenix</c:v>
                </c:pt>
                <c:pt idx="125">
                  <c:v>Asus TF300T Transformer Pad TF300T</c:v>
                </c:pt>
                <c:pt idx="126">
                  <c:v>Motorola DROID PRO</c:v>
                </c:pt>
                <c:pt idx="127">
                  <c:v>LG Ally</c:v>
                </c:pt>
                <c:pt idx="128">
                  <c:v>ZTE Z990g Merit</c:v>
                </c:pt>
                <c:pt idx="129">
                  <c:v>Google Nexus S Samsung Nexus S</c:v>
                </c:pt>
                <c:pt idx="130">
                  <c:v>Nokia Lumia 920</c:v>
                </c:pt>
                <c:pt idx="131">
                  <c:v>Opera Tablet on Android</c:v>
                </c:pt>
                <c:pt idx="132">
                  <c:v>Samsung SGH-i677 Focus Flash</c:v>
                </c:pt>
                <c:pt idx="133">
                  <c:v>Coolpad 9900</c:v>
                </c:pt>
                <c:pt idx="134">
                  <c:v>LG MS690 Optimus M</c:v>
                </c:pt>
                <c:pt idx="135">
                  <c:v>LG VS840 Lucid</c:v>
                </c:pt>
                <c:pt idx="136">
                  <c:v>Samsung GT-I9100G Galaxy S II</c:v>
                </c:pt>
                <c:pt idx="137">
                  <c:v>LG LS696 Optimus Elite</c:v>
                </c:pt>
                <c:pt idx="138">
                  <c:v>LG LS855 Marquee</c:v>
                </c:pt>
                <c:pt idx="139">
                  <c:v>RIM Blackberry Bold Touch 9930</c:v>
                </c:pt>
                <c:pt idx="140">
                  <c:v>Motorola XT907 DROID RAZR M 4G LTE</c:v>
                </c:pt>
                <c:pt idx="141">
                  <c:v>BlackBerry 9810 Torch 4G</c:v>
                </c:pt>
                <c:pt idx="142">
                  <c:v>HTC Ville</c:v>
                </c:pt>
                <c:pt idx="143">
                  <c:v>RIM BlackBerry 9330 Curve</c:v>
                </c:pt>
                <c:pt idx="144">
                  <c:v>BlackBerry 9780</c:v>
                </c:pt>
                <c:pt idx="145">
                  <c:v>Huawei M886 Glory</c:v>
                </c:pt>
                <c:pt idx="146">
                  <c:v>Motorola MB525 DEFY</c:v>
                </c:pt>
                <c:pt idx="147">
                  <c:v>HTC PG06100 Knight</c:v>
                </c:pt>
                <c:pt idx="148">
                  <c:v>Motorola MOTWX435KT Triumph</c:v>
                </c:pt>
                <c:pt idx="149">
                  <c:v>Samsung SCH-I800 Galaxy Tab 7</c:v>
                </c:pt>
                <c:pt idx="150">
                  <c:v>Google Nexus 4</c:v>
                </c:pt>
                <c:pt idx="151">
                  <c:v>HTC Desire HD</c:v>
                </c:pt>
                <c:pt idx="152">
                  <c:v>HTC T9292 HD7</c:v>
                </c:pt>
                <c:pt idx="153">
                  <c:v>LG VS920 Revolution 2</c:v>
                </c:pt>
                <c:pt idx="154">
                  <c:v>HTC APC715CKT EVO Design 4G</c:v>
                </c:pt>
                <c:pt idx="155">
                  <c:v>Google Nexus One HTC Nexus One</c:v>
                </c:pt>
                <c:pt idx="156">
                  <c:v>RIM BlackBerry 9360 Curve</c:v>
                </c:pt>
                <c:pt idx="157">
                  <c:v>Amazon Kindle Fire Kindle Fire</c:v>
                </c:pt>
                <c:pt idx="158">
                  <c:v>Samsung SGH-I577 Exhilarate</c:v>
                </c:pt>
                <c:pt idx="159">
                  <c:v>HTC X515C EVO 3D</c:v>
                </c:pt>
                <c:pt idx="160">
                  <c:v>HTC Espresso</c:v>
                </c:pt>
                <c:pt idx="161">
                  <c:v>T-Mobile myTouch 3G</c:v>
                </c:pt>
                <c:pt idx="162">
                  <c:v>BlackBerry 9300 Curve 3G</c:v>
                </c:pt>
                <c:pt idx="163">
                  <c:v>Kyocera C5170 Hydro C5170</c:v>
                </c:pt>
                <c:pt idx="164">
                  <c:v>HTC Z710 Sensation</c:v>
                </c:pt>
                <c:pt idx="165">
                  <c:v>RIM BlackBerry 9650 Bold</c:v>
                </c:pt>
                <c:pt idx="166">
                  <c:v>HTC</c:v>
                </c:pt>
                <c:pt idx="167">
                  <c:v>Huawei M860 Ascend</c:v>
                </c:pt>
                <c:pt idx="168">
                  <c:v>BlackBerry 9930</c:v>
                </c:pt>
                <c:pt idx="169">
                  <c:v>Google Wireless Transcoder</c:v>
                </c:pt>
                <c:pt idx="170">
                  <c:v>Samsung GT-P5113 Galaxy Tab 2 10.1 WiFi</c:v>
                </c:pt>
                <c:pt idx="171">
                  <c:v>SonyEricsson R800x Xperia PLAY</c:v>
                </c:pt>
                <c:pt idx="172">
                  <c:v>Motorola MB612 XPRT</c:v>
                </c:pt>
                <c:pt idx="173">
                  <c:v>Samsung SGH A887 Solstice</c:v>
                </c:pt>
                <c:pt idx="174">
                  <c:v>BlackBerry 8530 Curve</c:v>
                </c:pt>
                <c:pt idx="175">
                  <c:v>Motorola MB810 Droid X</c:v>
                </c:pt>
                <c:pt idx="176">
                  <c:v>Samsung GT-I9001</c:v>
                </c:pt>
                <c:pt idx="177">
                  <c:v>Asus TF101 Eee Pad Transformer TF101</c:v>
                </c:pt>
                <c:pt idx="178">
                  <c:v>DoCoMo P502i</c:v>
                </c:pt>
                <c:pt idx="179">
                  <c:v>HTC Z710 Sensation 4G</c:v>
                </c:pt>
                <c:pt idx="180">
                  <c:v>Samsung GT-N8013 Galaxy Note 10.1 WiFi</c:v>
                </c:pt>
                <c:pt idx="181">
                  <c:v>BlackBerry 9700 Bold</c:v>
                </c:pt>
                <c:pt idx="182">
                  <c:v>Nokia Lumia 800</c:v>
                </c:pt>
                <c:pt idx="183">
                  <c:v>Samsung SPH-M920</c:v>
                </c:pt>
                <c:pt idx="184">
                  <c:v>HTC PH44100 EVO Design 4G</c:v>
                </c:pt>
                <c:pt idx="185">
                  <c:v>Pantech ADR8995 4G Breakout</c:v>
                </c:pt>
                <c:pt idx="186">
                  <c:v>HTC A6366 Aria</c:v>
                </c:pt>
                <c:pt idx="187">
                  <c:v>HTC T8788 Surround</c:v>
                </c:pt>
                <c:pt idx="188">
                  <c:v>Kyocera M6000 Zio</c:v>
                </c:pt>
                <c:pt idx="189">
                  <c:v>LG VS700 Enlighten</c:v>
                </c:pt>
                <c:pt idx="190">
                  <c:v>Motorola MB520 Kobe</c:v>
                </c:pt>
                <c:pt idx="191">
                  <c:v>ZTE N860</c:v>
                </c:pt>
                <c:pt idx="192">
                  <c:v>Asus TF700T Transformer Pad TF700T</c:v>
                </c:pt>
                <c:pt idx="193">
                  <c:v>HTC ADR6410LVW 4G Droid Incredible 4G LTE</c:v>
                </c:pt>
                <c:pt idx="194">
                  <c:v>HTC PI39100 Titan</c:v>
                </c:pt>
                <c:pt idx="195">
                  <c:v>Motorola WX445 Ciena</c:v>
                </c:pt>
                <c:pt idx="196">
                  <c:v>RIM BlackBerry 8520 Curve</c:v>
                </c:pt>
                <c:pt idx="197">
                  <c:v>Samsung GT-P7310 Galaxy Tab 8.9</c:v>
                </c:pt>
                <c:pt idx="198">
                  <c:v>Huawei U8652 Fusion for AT&amp;T</c:v>
                </c:pt>
                <c:pt idx="199">
                  <c:v>Motorola XT894 Droid 4</c:v>
                </c:pt>
                <c:pt idx="200">
                  <c:v>Acer A200 Picasso_E</c:v>
                </c:pt>
                <c:pt idx="201">
                  <c:v>Motorola Droid 4</c:v>
                </c:pt>
                <c:pt idx="202">
                  <c:v>Sony Tablet S</c:v>
                </c:pt>
                <c:pt idx="203">
                  <c:v>T-Mobile myTouch myTouch Q</c:v>
                </c:pt>
                <c:pt idx="204">
                  <c:v>HTC A510 Wildfire S</c:v>
                </c:pt>
                <c:pt idx="205">
                  <c:v>LG P500</c:v>
                </c:pt>
                <c:pt idx="206">
                  <c:v>Nokia Lumia 820</c:v>
                </c:pt>
                <c:pt idx="207">
                  <c:v>T-Mobile myTouch myTouch</c:v>
                </c:pt>
                <c:pt idx="208">
                  <c:v>Google Nexus S 4G</c:v>
                </c:pt>
                <c:pt idx="209">
                  <c:v>Samsung SPH-930 Transform Ultra</c:v>
                </c:pt>
                <c:pt idx="210">
                  <c:v>Google Nexus S</c:v>
                </c:pt>
                <c:pt idx="211">
                  <c:v>HTC ADR6330 Rhyme</c:v>
                </c:pt>
                <c:pt idx="212">
                  <c:v>Nokia X2-01</c:v>
                </c:pt>
                <c:pt idx="213">
                  <c:v>Samsung GT-S5830i Galaxy Ace</c:v>
                </c:pt>
                <c:pt idx="214">
                  <c:v>Samsung SGH-T499 Dart</c:v>
                </c:pt>
                <c:pt idx="215">
                  <c:v>LG VM696 Optimus Elite</c:v>
                </c:pt>
                <c:pt idx="216">
                  <c:v>RIM BlackBerry 9670</c:v>
                </c:pt>
                <c:pt idx="217">
                  <c:v>Samsung SHV-E160S Galaxy Note</c:v>
                </c:pt>
                <c:pt idx="218">
                  <c:v>HTC C625b</c:v>
                </c:pt>
                <c:pt idx="219">
                  <c:v>Huawei Comet T-Mobile Comet</c:v>
                </c:pt>
                <c:pt idx="220">
                  <c:v>LG LS840 Viper 4G LTE</c:v>
                </c:pt>
                <c:pt idx="221">
                  <c:v>Nokia N8-00 N8</c:v>
                </c:pt>
                <c:pt idx="222">
                  <c:v>SonyEricsson R800i Xperia PLAY</c:v>
                </c:pt>
                <c:pt idx="223">
                  <c:v>BlackBerry 9350 Curve</c:v>
                </c:pt>
                <c:pt idx="224">
                  <c:v>LogicPD Zoom2 Barnes &amp; Noble Nook Color</c:v>
                </c:pt>
                <c:pt idx="225">
                  <c:v>Samsung GT-i5500 Galaxy 5</c:v>
                </c:pt>
                <c:pt idx="226">
                  <c:v>Samsung GT-S5360 Galaxy Y</c:v>
                </c:pt>
                <c:pt idx="227">
                  <c:v>Samsung SPH-M910 Intercept</c:v>
                </c:pt>
                <c:pt idx="228">
                  <c:v>HTC Desire ADR6200</c:v>
                </c:pt>
                <c:pt idx="229">
                  <c:v>HTC S510e Desire S</c:v>
                </c:pt>
                <c:pt idx="230">
                  <c:v>Samsung GT-S5830 Galaxy Ace</c:v>
                </c:pt>
                <c:pt idx="231">
                  <c:v>SonyEricsson MT15i Xperia Neo</c:v>
                </c:pt>
                <c:pt idx="232">
                  <c:v>HTC Spark 7 Trophy</c:v>
                </c:pt>
                <c:pt idx="233">
                  <c:v>Nokia E63</c:v>
                </c:pt>
                <c:pt idx="234">
                  <c:v>Samsung SCH-I200 Galaxy Stellar 4G</c:v>
                </c:pt>
                <c:pt idx="235">
                  <c:v>Samsung SCH-I400 Continuum</c:v>
                </c:pt>
                <c:pt idx="236">
                  <c:v>Samsung SGH-i937 Focus S</c:v>
                </c:pt>
                <c:pt idx="237">
                  <c:v>Barnes and Noble BNTV250 NOOK Tablet</c:v>
                </c:pt>
                <c:pt idx="238">
                  <c:v>Motorola MB200 Cliq</c:v>
                </c:pt>
                <c:pt idx="239">
                  <c:v>Samsung SGH-i667 Focus 2</c:v>
                </c:pt>
                <c:pt idx="240">
                  <c:v>SonyEricsson X10a Xperia X10</c:v>
                </c:pt>
                <c:pt idx="241">
                  <c:v>BlackBerry 9330 Curve</c:v>
                </c:pt>
                <c:pt idx="242">
                  <c:v>BlackBerry 9650 Bold</c:v>
                </c:pt>
                <c:pt idx="243">
                  <c:v>HP Touchpad</c:v>
                </c:pt>
                <c:pt idx="244">
                  <c:v>Motorola MB501 CLIQ XT</c:v>
                </c:pt>
                <c:pt idx="245">
                  <c:v>Samsung SGH-i927 Captivate Glide</c:v>
                </c:pt>
                <c:pt idx="246">
                  <c:v>Samsung SPH-M900 Moment</c:v>
                </c:pt>
                <c:pt idx="247">
                  <c:v>LG L55c Optimus Q</c:v>
                </c:pt>
                <c:pt idx="248">
                  <c:v>Motorola XT897 Photon Q 4G LTE</c:v>
                </c:pt>
                <c:pt idx="249">
                  <c:v>Samsung SCH-R910 Galaxy Indulge</c:v>
                </c:pt>
                <c:pt idx="250">
                  <c:v>Samsung SGH-A797 Mariner</c:v>
                </c:pt>
                <c:pt idx="251">
                  <c:v>T-Mobile myTouch 3G Slide</c:v>
                </c:pt>
                <c:pt idx="252">
                  <c:v>HTC PH06130 Status</c:v>
                </c:pt>
                <c:pt idx="253">
                  <c:v>LG P500h Optimus One</c:v>
                </c:pt>
                <c:pt idx="254">
                  <c:v>Barnes and Noble BNTV250A NOOK Tablet</c:v>
                </c:pt>
                <c:pt idx="255">
                  <c:v>HTC Sensation Sensation</c:v>
                </c:pt>
                <c:pt idx="256">
                  <c:v>Kyocera C5155 Rise C5155</c:v>
                </c:pt>
                <c:pt idx="257">
                  <c:v>Nokia 5800 XpressMusic XpressMusic</c:v>
                </c:pt>
                <c:pt idx="258">
                  <c:v>Samsung SCH-i110 Illusion</c:v>
                </c:pt>
                <c:pt idx="259">
                  <c:v>Samsung SHW-M110S Galaxy S</c:v>
                </c:pt>
                <c:pt idx="260">
                  <c:v>SonyEricsson LT28at Xperia Ion LTE</c:v>
                </c:pt>
                <c:pt idx="261">
                  <c:v>BlackBerry 9670</c:v>
                </c:pt>
                <c:pt idx="262">
                  <c:v>HTC Desire</c:v>
                </c:pt>
                <c:pt idx="263">
                  <c:v>HTC S710E Incredible S</c:v>
                </c:pt>
                <c:pt idx="264">
                  <c:v>HTC SensationXE Beats Z715e Sensation</c:v>
                </c:pt>
                <c:pt idx="265">
                  <c:v>Lenovo K1</c:v>
                </c:pt>
                <c:pt idx="266">
                  <c:v>LG L45C Optimus Net</c:v>
                </c:pt>
                <c:pt idx="267">
                  <c:v>LG LG-GT550 Encore</c:v>
                </c:pt>
                <c:pt idx="268">
                  <c:v>Nokia E5-00 Mystic</c:v>
                </c:pt>
                <c:pt idx="269">
                  <c:v>Samsung GT-P1000 Galaxy Tab</c:v>
                </c:pt>
                <c:pt idx="270">
                  <c:v>Samsung GT-S5830L Galaxy Ace</c:v>
                </c:pt>
                <c:pt idx="271">
                  <c:v>Samsung SGH-A811</c:v>
                </c:pt>
                <c:pt idx="272">
                  <c:v>Samsung SGH-I847 Rugby Smart</c:v>
                </c:pt>
                <c:pt idx="273">
                  <c:v>Acer A100 Vangogh</c:v>
                </c:pt>
                <c:pt idx="274">
                  <c:v>BlackBerry 9350 Curve 9350</c:v>
                </c:pt>
                <c:pt idx="275">
                  <c:v>Dell Venue Pro</c:v>
                </c:pt>
                <c:pt idx="276">
                  <c:v>HTC Vision</c:v>
                </c:pt>
                <c:pt idx="277">
                  <c:v>LG LW690 Optimus C</c:v>
                </c:pt>
                <c:pt idx="278">
                  <c:v>LG MS695 Optimus M+</c:v>
                </c:pt>
                <c:pt idx="279">
                  <c:v>LG MS910 Bryce</c:v>
                </c:pt>
                <c:pt idx="280">
                  <c:v>Motorola MB300 Backflip</c:v>
                </c:pt>
                <c:pt idx="281">
                  <c:v>Motorola MB508 Sage</c:v>
                </c:pt>
                <c:pt idx="282">
                  <c:v>Motorola MB611</c:v>
                </c:pt>
                <c:pt idx="283">
                  <c:v>RIM BlackBerry 9630 Tour</c:v>
                </c:pt>
                <c:pt idx="284">
                  <c:v>T-Mobile G1</c:v>
                </c:pt>
                <c:pt idx="285">
                  <c:v>Barnes and Noble NOOK Tablet</c:v>
                </c:pt>
                <c:pt idx="286">
                  <c:v>HTC Wildfire</c:v>
                </c:pt>
                <c:pt idx="287">
                  <c:v>LG P930 Optimus LTE</c:v>
                </c:pt>
                <c:pt idx="288">
                  <c:v>LG VM701 Optimus Slider</c:v>
                </c:pt>
                <c:pt idx="289">
                  <c:v>Motorola XT910 RAZR XT910 Spider</c:v>
                </c:pt>
                <c:pt idx="290">
                  <c:v>Samsung SCH-I100 Gem</c:v>
                </c:pt>
                <c:pt idx="291">
                  <c:v>Samsung SGH-A927 Flight II</c:v>
                </c:pt>
                <c:pt idx="292">
                  <c:v>HTC A510c Wildfire S</c:v>
                </c:pt>
                <c:pt idx="293">
                  <c:v>HTC T7575 Arrive</c:v>
                </c:pt>
                <c:pt idx="294">
                  <c:v>Huawei U8800-51 Impulse 4G for AT&amp;T</c:v>
                </c:pt>
                <c:pt idx="295">
                  <c:v>Motorola MZ617 4G Droid XYBoard 10.1</c:v>
                </c:pt>
                <c:pt idx="296">
                  <c:v>Nokia E71-2</c:v>
                </c:pt>
                <c:pt idx="297">
                  <c:v>Pantech P8000</c:v>
                </c:pt>
                <c:pt idx="298">
                  <c:v>Samsung GT-P6210 Samsung Galaxy Tab 7.0 Plus</c:v>
                </c:pt>
                <c:pt idx="299">
                  <c:v>Samsung SGH-I747M Galaxy S3</c:v>
                </c:pt>
                <c:pt idx="300">
                  <c:v>Samsung SPH-D600 Conquer</c:v>
                </c:pt>
                <c:pt idx="301">
                  <c:v>ZTE Z990 Avail</c:v>
                </c:pt>
                <c:pt idx="302">
                  <c:v>Acer A501 Picasso</c:v>
                </c:pt>
                <c:pt idx="303">
                  <c:v>BlackBerry 9550 Storm2</c:v>
                </c:pt>
                <c:pt idx="304">
                  <c:v>LG MS770 Motion 4G</c:v>
                </c:pt>
                <c:pt idx="305">
                  <c:v>LG MS840 Connect 4G</c:v>
                </c:pt>
                <c:pt idx="306">
                  <c:v>LG VM510 Rumor Touch</c:v>
                </c:pt>
                <c:pt idx="307">
                  <c:v>NEC 341i</c:v>
                </c:pt>
                <c:pt idx="308">
                  <c:v>Samsung GT-I9003</c:v>
                </c:pt>
                <c:pt idx="309">
                  <c:v>Samsung SCH-R760 Galaxy S II</c:v>
                </c:pt>
                <c:pt idx="310">
                  <c:v>Samsung SHW-M180L GALAXY Tab (LG U+)</c:v>
                </c:pt>
                <c:pt idx="311">
                  <c:v>Samsung SHW-M250S GALAXY S II (SKT)</c:v>
                </c:pt>
                <c:pt idx="312">
                  <c:v>Samsung SPH-D710BST Galaxy SII Epic 4G Touch</c:v>
                </c:pt>
                <c:pt idx="313">
                  <c:v>BlackBerry 8520 Curve</c:v>
                </c:pt>
                <c:pt idx="314">
                  <c:v>BlackBerry 9360 Curve</c:v>
                </c:pt>
                <c:pt idx="315">
                  <c:v>HTC 6277</c:v>
                </c:pt>
                <c:pt idx="316">
                  <c:v>Lenovo A310 Indigo</c:v>
                </c:pt>
                <c:pt idx="317">
                  <c:v>LG LG855 Marquee</c:v>
                </c:pt>
                <c:pt idx="318">
                  <c:v>LG LU3000 Optimus Mach</c:v>
                </c:pt>
                <c:pt idx="319">
                  <c:v>Nokia E71</c:v>
                </c:pt>
                <c:pt idx="320">
                  <c:v>Nokia N97</c:v>
                </c:pt>
                <c:pt idx="321">
                  <c:v>Pandigital SuperNova</c:v>
                </c:pt>
                <c:pt idx="322">
                  <c:v>Samsung GT-N7100 Galaxy Note II</c:v>
                </c:pt>
                <c:pt idx="323">
                  <c:v>Samsung GT-P6800 Galaxy Tab 7.7</c:v>
                </c:pt>
                <c:pt idx="324">
                  <c:v>Samsung SCH-R730 Transfix</c:v>
                </c:pt>
                <c:pt idx="325">
                  <c:v>Samsung SGH T359 Smiley</c:v>
                </c:pt>
                <c:pt idx="326">
                  <c:v>Samsung SHW-M250L GALAXY S II (LG U+)</c:v>
                </c:pt>
                <c:pt idx="327">
                  <c:v>SonyEricsson J20i</c:v>
                </c:pt>
                <c:pt idx="328">
                  <c:v>SonyEricsson X10i Xperia X10</c:v>
                </c:pt>
                <c:pt idx="329">
                  <c:v>Toshiba AT300 Regza AT300</c:v>
                </c:pt>
                <c:pt idx="330">
                  <c:v>Acer Acer E310 Liquid Mini</c:v>
                </c:pt>
                <c:pt idx="331">
                  <c:v>BlackBerry 9220</c:v>
                </c:pt>
                <c:pt idx="332">
                  <c:v>BlackBerry 9850 Monaco</c:v>
                </c:pt>
                <c:pt idx="333">
                  <c:v>Coolpad 5832</c:v>
                </c:pt>
                <c:pt idx="334">
                  <c:v>Dell Streak 7</c:v>
                </c:pt>
                <c:pt idx="335">
                  <c:v>DoCoMo L-05D Optimus it</c:v>
                </c:pt>
                <c:pt idx="336">
                  <c:v>HTC A8181 Desire</c:v>
                </c:pt>
                <c:pt idx="337">
                  <c:v>HTC Desire S</c:v>
                </c:pt>
                <c:pt idx="338">
                  <c:v>HW M835</c:v>
                </c:pt>
                <c:pt idx="339">
                  <c:v>Motorola ME525 Defy</c:v>
                </c:pt>
                <c:pt idx="340">
                  <c:v>Samsung GT-I9003 Galaxy SL</c:v>
                </c:pt>
                <c:pt idx="341">
                  <c:v>Samsung SCH-R920 Galaxy Attain 4G</c:v>
                </c:pt>
                <c:pt idx="342">
                  <c:v>Samsung SGH-T879 Galaxy Note</c:v>
                </c:pt>
                <c:pt idx="343">
                  <c:v>SonyEricsson LT18i Xperia Arc</c:v>
                </c:pt>
                <c:pt idx="344">
                  <c:v>SonyEricsson WT19i Live</c:v>
                </c:pt>
                <c:pt idx="345">
                  <c:v>ZTE D930 Chorus</c:v>
                </c:pt>
                <c:pt idx="346">
                  <c:v>Amazon KFTT Kindle Fire HD 7</c:v>
                </c:pt>
                <c:pt idx="347">
                  <c:v>Dell Venue</c:v>
                </c:pt>
                <c:pt idx="348">
                  <c:v>HTC A9191 Desire HD</c:v>
                </c:pt>
                <c:pt idx="349">
                  <c:v>HTC PI86100 Titan II</c:v>
                </c:pt>
                <c:pt idx="350">
                  <c:v>Kyocera C5120 Milano</c:v>
                </c:pt>
                <c:pt idx="351">
                  <c:v>Kyocera M9300 Echo</c:v>
                </c:pt>
                <c:pt idx="352">
                  <c:v>LG P990 Optimus 2X</c:v>
                </c:pt>
                <c:pt idx="353">
                  <c:v>Motorola i1 Opus One</c:v>
                </c:pt>
                <c:pt idx="354">
                  <c:v>Motorola XT603 Admiral</c:v>
                </c:pt>
                <c:pt idx="355">
                  <c:v>Pantech ADR910L 4G Marauder</c:v>
                </c:pt>
                <c:pt idx="356">
                  <c:v>Pantech IM-A760S SKY Vega Racer (SKT)</c:v>
                </c:pt>
                <c:pt idx="357">
                  <c:v>RIM BlackBerry Torch 9860 Monza</c:v>
                </c:pt>
                <c:pt idx="358">
                  <c:v>Samsung GT-I9103</c:v>
                </c:pt>
                <c:pt idx="359">
                  <c:v>Samsung GT-S5660 Galaxy Gio</c:v>
                </c:pt>
                <c:pt idx="360">
                  <c:v>Samsung SCH-S720C Galaxy Proclaim</c:v>
                </c:pt>
                <c:pt idx="361">
                  <c:v>Samsung SGH-A597 Eternity II</c:v>
                </c:pt>
                <c:pt idx="362">
                  <c:v>Samsung YP-GB1 Player 4</c:v>
                </c:pt>
                <c:pt idx="363">
                  <c:v>SonyEricsson LT22i Xperia P LT22i</c:v>
                </c:pt>
                <c:pt idx="364">
                  <c:v>SonyEricsson ST18i Urushi</c:v>
                </c:pt>
                <c:pt idx="365">
                  <c:v>Alcatel ADR2045 Venture</c:v>
                </c:pt>
                <c:pt idx="366">
                  <c:v>BlackBerry 9310 Curve 9310</c:v>
                </c:pt>
                <c:pt idx="367">
                  <c:v>BlackBerry 9320 BlackBerry Curve 9320</c:v>
                </c:pt>
                <c:pt idx="368">
                  <c:v>HTC A810e ChaCha</c:v>
                </c:pt>
                <c:pt idx="369">
                  <c:v>HTC ADR6325 Merge</c:v>
                </c:pt>
                <c:pt idx="370">
                  <c:v>HTC One S</c:v>
                </c:pt>
                <c:pt idx="371">
                  <c:v>LG C729 DoublePlay</c:v>
                </c:pt>
                <c:pt idx="372">
                  <c:v>LG L75C Optimus Zip</c:v>
                </c:pt>
                <c:pt idx="373">
                  <c:v>LG P970 Optimus Black</c:v>
                </c:pt>
                <c:pt idx="374">
                  <c:v>Micromax A75 Superfone Lite</c:v>
                </c:pt>
                <c:pt idx="375">
                  <c:v>Motorola Calgary</c:v>
                </c:pt>
                <c:pt idx="376">
                  <c:v>Motorola Electrify</c:v>
                </c:pt>
                <c:pt idx="377">
                  <c:v>Motorola MZ604 Xoom</c:v>
                </c:pt>
                <c:pt idx="378">
                  <c:v>Nokia C2-01</c:v>
                </c:pt>
                <c:pt idx="379">
                  <c:v>Pandigital Nova</c:v>
                </c:pt>
                <c:pt idx="380">
                  <c:v>Pantech IM-A710K Sky Vega Xpress</c:v>
                </c:pt>
                <c:pt idx="381">
                  <c:v>RIM BlackBerry 9550 Storm2</c:v>
                </c:pt>
                <c:pt idx="382">
                  <c:v>Samsung GT i5700 Galaxy Spica</c:v>
                </c:pt>
                <c:pt idx="383">
                  <c:v>Samsung GT-S5570 Galaxy Mini</c:v>
                </c:pt>
                <c:pt idx="384">
                  <c:v>Samsung GT-S6802B Galaxy Ace Duos</c:v>
                </c:pt>
                <c:pt idx="385">
                  <c:v>Samsung SGH T669 Gravity T</c:v>
                </c:pt>
                <c:pt idx="386">
                  <c:v>Samsung SGH-I437 Galaxy Express</c:v>
                </c:pt>
                <c:pt idx="387">
                  <c:v>Samsung SGH-I547 Galaxy Rugby Pro</c:v>
                </c:pt>
                <c:pt idx="388">
                  <c:v>Samsung SGH-T859 Galaxy Tab 10.1 4G</c:v>
                </c:pt>
                <c:pt idx="389">
                  <c:v>Samsung SGH-T869 GALAXY Tab 7.0 Plus 4G</c:v>
                </c:pt>
                <c:pt idx="390">
                  <c:v>Samsung SHW-M250K GALAXY S II (KT)</c:v>
                </c:pt>
                <c:pt idx="391">
                  <c:v>Sony LT30a Mint</c:v>
                </c:pt>
                <c:pt idx="392">
                  <c:v>SonyEricsson LT26i Xperia Arc HD</c:v>
                </c:pt>
                <c:pt idx="393">
                  <c:v>SonyEricsson R800at Xperia PLAY</c:v>
                </c:pt>
                <c:pt idx="394">
                  <c:v>T-Mobile Garminfone</c:v>
                </c:pt>
                <c:pt idx="395">
                  <c:v>T-Mobile Leo</c:v>
                </c:pt>
                <c:pt idx="396">
                  <c:v>Vizio VTAB1008</c:v>
                </c:pt>
                <c:pt idx="397">
                  <c:v>Amazon KFOT Kindle Fire 7</c:v>
                </c:pt>
                <c:pt idx="398">
                  <c:v>Asus SL101 Eee Pad SL101 Slider</c:v>
                </c:pt>
                <c:pt idx="399">
                  <c:v>BlackBerry 8900 Curve</c:v>
                </c:pt>
                <c:pt idx="400">
                  <c:v>BlackBerry 9310 Curve</c:v>
                </c:pt>
                <c:pt idx="401">
                  <c:v>BlackBerry 9380 Blackberry 9380 Curve</c:v>
                </c:pt>
                <c:pt idx="402">
                  <c:v>BlackBerry 9790 BlackBerry Bold 9790</c:v>
                </c:pt>
                <c:pt idx="403">
                  <c:v>BlackBerry 9860 Monza</c:v>
                </c:pt>
                <c:pt idx="404">
                  <c:v>Boxchip M1001</c:v>
                </c:pt>
                <c:pt idx="405">
                  <c:v>Elocity A7 A7 Internet Tablet</c:v>
                </c:pt>
                <c:pt idx="406">
                  <c:v>HTC Hero 200</c:v>
                </c:pt>
                <c:pt idx="407">
                  <c:v>HTC HTC HD2</c:v>
                </c:pt>
                <c:pt idx="408">
                  <c:v>HTC PB99400 Incredible</c:v>
                </c:pt>
                <c:pt idx="409">
                  <c:v>HTC S510b Rhyme</c:v>
                </c:pt>
                <c:pt idx="410">
                  <c:v>Huawei M920 Activa 4G</c:v>
                </c:pt>
                <c:pt idx="411">
                  <c:v>Huawei U8650</c:v>
                </c:pt>
                <c:pt idx="412">
                  <c:v>Le Pan II</c:v>
                </c:pt>
                <c:pt idx="413">
                  <c:v>LG V909 G Slate</c:v>
                </c:pt>
                <c:pt idx="414">
                  <c:v>LG VS950 4G Intuition</c:v>
                </c:pt>
                <c:pt idx="415">
                  <c:v>Meizu M9</c:v>
                </c:pt>
                <c:pt idx="416">
                  <c:v>Motorola MB502</c:v>
                </c:pt>
                <c:pt idx="417">
                  <c:v>Motorola Milestone</c:v>
                </c:pt>
                <c:pt idx="418">
                  <c:v>Motorola MZ505 Xoom</c:v>
                </c:pt>
                <c:pt idx="419">
                  <c:v>Motorola MZ609 4G Droid XYBoard 8.2 4G</c:v>
                </c:pt>
                <c:pt idx="420">
                  <c:v>Nokia 5233</c:v>
                </c:pt>
                <c:pt idx="421">
                  <c:v>Nokia C3-00</c:v>
                </c:pt>
                <c:pt idx="422">
                  <c:v>Nokia E72</c:v>
                </c:pt>
                <c:pt idx="423">
                  <c:v>Nokia Lumia 610</c:v>
                </c:pt>
                <c:pt idx="424">
                  <c:v>Nokia N85</c:v>
                </c:pt>
                <c:pt idx="425">
                  <c:v>Opera Mini 6</c:v>
                </c:pt>
                <c:pt idx="426">
                  <c:v>Samsung Behold 2</c:v>
                </c:pt>
                <c:pt idx="427">
                  <c:v>Samsung GT-I8190 Galaxy S III Mini</c:v>
                </c:pt>
                <c:pt idx="428">
                  <c:v>Samsung GT-i8350 Omnia W</c:v>
                </c:pt>
                <c:pt idx="429">
                  <c:v>Samsung GT-P5100 Galaxy Tab 2 10.1</c:v>
                </c:pt>
                <c:pt idx="430">
                  <c:v>Samsung GT-P7500 P4</c:v>
                </c:pt>
                <c:pt idx="431">
                  <c:v>Samsung GT-S5690L Xcover</c:v>
                </c:pt>
                <c:pt idx="432">
                  <c:v>Samsung SC-02B Galaxy S SC-02B for DoCoMo</c:v>
                </c:pt>
                <c:pt idx="433">
                  <c:v>Samsung SCH-i905 Galaxy Tab 10.1 4G</c:v>
                </c:pt>
                <c:pt idx="434">
                  <c:v>Samsung SCH-R930 Galaxy S Aviator</c:v>
                </c:pt>
                <c:pt idx="435">
                  <c:v>Samsung SGH-I957 Galaxy Tab 8.9 LTE</c:v>
                </c:pt>
                <c:pt idx="436">
                  <c:v>Samsung SGH-T749 Highlight</c:v>
                </c:pt>
                <c:pt idx="437">
                  <c:v>Samsung SHV-E120S Galaxy S II HD</c:v>
                </c:pt>
                <c:pt idx="438">
                  <c:v>Samsung SPH-M830 Galaxy Rush</c:v>
                </c:pt>
                <c:pt idx="439">
                  <c:v>Samsung YP-G1 Galaxy Player 4.0</c:v>
                </c:pt>
                <c:pt idx="440">
                  <c:v>Samsung YP-G70 Galaxy Player 5</c:v>
                </c:pt>
                <c:pt idx="441">
                  <c:v>Sharp ADS1 FX Plus</c:v>
                </c:pt>
                <c:pt idx="442">
                  <c:v>SonyEricsson E15i Xperia X8</c:v>
                </c:pt>
                <c:pt idx="443">
                  <c:v>SonyEricsson ST15a</c:v>
                </c:pt>
                <c:pt idx="444">
                  <c:v>SonyEricsson ST18a Urushi</c:v>
                </c:pt>
                <c:pt idx="445">
                  <c:v>Xiaomi MI-ONE Plus M1 Plus</c:v>
                </c:pt>
                <c:pt idx="446">
                  <c:v>Acer A210</c:v>
                </c:pt>
                <c:pt idx="447">
                  <c:v>Alcatel v860 Smart II 3G</c:v>
                </c:pt>
                <c:pt idx="448">
                  <c:v>Archos 80 G9</c:v>
                </c:pt>
                <c:pt idx="449">
                  <c:v>Barnes and Noble BNTV600 Nook HD+ Tablet</c:v>
                </c:pt>
                <c:pt idx="450">
                  <c:v>BlackBerry 9630 Tour</c:v>
                </c:pt>
                <c:pt idx="451">
                  <c:v>Coby MID1042 Kyros MID1042</c:v>
                </c:pt>
                <c:pt idx="452">
                  <c:v>Coby MID7024 Kyros MID7024</c:v>
                </c:pt>
                <c:pt idx="453">
                  <c:v>Fujitsu ISW11F ARROWS Z ISW11F for KDDI</c:v>
                </c:pt>
                <c:pt idx="454">
                  <c:v>HTC A310e Explorer</c:v>
                </c:pt>
                <c:pt idx="455">
                  <c:v>HTC A3333 Wildfire</c:v>
                </c:pt>
                <c:pt idx="456">
                  <c:v>HTC ADR6410LVW Droid Incredible 4G LTE</c:v>
                </c:pt>
                <c:pt idx="457">
                  <c:v>HTC Desire Z</c:v>
                </c:pt>
                <c:pt idx="458">
                  <c:v>HTC ISW12HT EVO 3D ISW12HT for KDDI</c:v>
                </c:pt>
                <c:pt idx="459">
                  <c:v>HTC Liberty</c:v>
                </c:pt>
                <c:pt idx="460">
                  <c:v>HTC T7380 TouchFLO</c:v>
                </c:pt>
                <c:pt idx="461">
                  <c:v>HTC T9295 HD7</c:v>
                </c:pt>
                <c:pt idx="462">
                  <c:v>Huawei U8815 Ascent G 300</c:v>
                </c:pt>
                <c:pt idx="463">
                  <c:v>Kyocera C5121 Milano</c:v>
                </c:pt>
                <c:pt idx="464">
                  <c:v>Lenovo 1838 ThinkPad Tablet</c:v>
                </c:pt>
                <c:pt idx="465">
                  <c:v>Lenovo IdeaPad A1 IdeaPad A1 Tablet</c:v>
                </c:pt>
                <c:pt idx="466">
                  <c:v>LG E400f Optimus L3</c:v>
                </c:pt>
                <c:pt idx="467">
                  <c:v>LG E510 Optimus Hub</c:v>
                </c:pt>
                <c:pt idx="468">
                  <c:v>LG E612 Optimus L5</c:v>
                </c:pt>
                <c:pt idx="469">
                  <c:v>LG GR700 Vu Plus</c:v>
                </c:pt>
                <c:pt idx="470">
                  <c:v>LG GT540 GT540 Optimus</c:v>
                </c:pt>
                <c:pt idx="471">
                  <c:v>LG GW370 Neon 2</c:v>
                </c:pt>
                <c:pt idx="472">
                  <c:v>LG LU6500 Optimus Q2</c:v>
                </c:pt>
                <c:pt idx="473">
                  <c:v>LG P920 Optimus 3D</c:v>
                </c:pt>
                <c:pt idx="474">
                  <c:v>LG P925 Thrill</c:v>
                </c:pt>
                <c:pt idx="475">
                  <c:v>LG P970h Optimus Black</c:v>
                </c:pt>
                <c:pt idx="476">
                  <c:v>LG SU640 Optimus LTE</c:v>
                </c:pt>
                <c:pt idx="477">
                  <c:v>LG US670 Optimus U</c:v>
                </c:pt>
                <c:pt idx="478">
                  <c:v>LG US740 Apex</c:v>
                </c:pt>
                <c:pt idx="479">
                  <c:v>Micromax A57 Ninja 3</c:v>
                </c:pt>
                <c:pt idx="480">
                  <c:v>Microsoft KIN One</c:v>
                </c:pt>
                <c:pt idx="481">
                  <c:v>Motorola Calgary Devour</c:v>
                </c:pt>
                <c:pt idx="482">
                  <c:v>Motorola MB526</c:v>
                </c:pt>
                <c:pt idx="483">
                  <c:v>Motorola XT316 Dominoq</c:v>
                </c:pt>
                <c:pt idx="484">
                  <c:v>Motorola XT556 Defy XT</c:v>
                </c:pt>
                <c:pt idx="485">
                  <c:v>Nokia Nuron</c:v>
                </c:pt>
                <c:pt idx="486">
                  <c:v>Nokia 311 Asha 311</c:v>
                </c:pt>
                <c:pt idx="487">
                  <c:v>Nokia 5230 Nuron</c:v>
                </c:pt>
                <c:pt idx="488">
                  <c:v>Nokia 603</c:v>
                </c:pt>
                <c:pt idx="489">
                  <c:v>Nokia 6303i classic Classic</c:v>
                </c:pt>
                <c:pt idx="490">
                  <c:v>Nokia C2-00</c:v>
                </c:pt>
                <c:pt idx="491">
                  <c:v>Nokia C5-00 5MP C5</c:v>
                </c:pt>
                <c:pt idx="492">
                  <c:v>Nokia C5-05</c:v>
                </c:pt>
                <c:pt idx="493">
                  <c:v>Nokia C6-00</c:v>
                </c:pt>
                <c:pt idx="494">
                  <c:v>Nokia E7-00</c:v>
                </c:pt>
                <c:pt idx="495">
                  <c:v>Nokia N97 mini N97 mini</c:v>
                </c:pt>
                <c:pt idx="496">
                  <c:v>Nokia X5-01</c:v>
                </c:pt>
                <c:pt idx="497">
                  <c:v>Nokia X6-00</c:v>
                </c:pt>
                <c:pt idx="498">
                  <c:v>Opera Mini 5.1</c:v>
                </c:pt>
              </c:strCache>
            </c:strRef>
          </c:cat>
          <c:val>
            <c:numRef>
              <c:f>Sheet1!$D$1:$D$499</c:f>
              <c:numCache>
                <c:formatCode>#,##0</c:formatCode>
                <c:ptCount val="499"/>
                <c:pt idx="0">
                  <c:v>108062</c:v>
                </c:pt>
                <c:pt idx="1">
                  <c:v>30292</c:v>
                </c:pt>
                <c:pt idx="2">
                  <c:v>5284</c:v>
                </c:pt>
                <c:pt idx="3">
                  <c:v>2264</c:v>
                </c:pt>
                <c:pt idx="4">
                  <c:v>1280</c:v>
                </c:pt>
                <c:pt idx="5">
                  <c:v>1161</c:v>
                </c:pt>
                <c:pt idx="6">
                  <c:v>1113</c:v>
                </c:pt>
                <c:pt idx="7">
                  <c:v>1096</c:v>
                </c:pt>
                <c:pt idx="8">
                  <c:v>1067</c:v>
                </c:pt>
                <c:pt idx="9">
                  <c:v>1007</c:v>
                </c:pt>
                <c:pt idx="10" formatCode="General">
                  <c:v>983</c:v>
                </c:pt>
                <c:pt idx="11" formatCode="General">
                  <c:v>926</c:v>
                </c:pt>
                <c:pt idx="12" formatCode="General">
                  <c:v>837</c:v>
                </c:pt>
                <c:pt idx="13" formatCode="General">
                  <c:v>825</c:v>
                </c:pt>
                <c:pt idx="14" formatCode="General">
                  <c:v>824</c:v>
                </c:pt>
                <c:pt idx="15" formatCode="General">
                  <c:v>717</c:v>
                </c:pt>
                <c:pt idx="16" formatCode="General">
                  <c:v>618</c:v>
                </c:pt>
                <c:pt idx="17" formatCode="General">
                  <c:v>597</c:v>
                </c:pt>
                <c:pt idx="18" formatCode="General">
                  <c:v>580</c:v>
                </c:pt>
                <c:pt idx="19" formatCode="General">
                  <c:v>570</c:v>
                </c:pt>
                <c:pt idx="20" formatCode="General">
                  <c:v>562</c:v>
                </c:pt>
                <c:pt idx="21" formatCode="General">
                  <c:v>550</c:v>
                </c:pt>
                <c:pt idx="22" formatCode="General">
                  <c:v>541</c:v>
                </c:pt>
                <c:pt idx="23" formatCode="General">
                  <c:v>538</c:v>
                </c:pt>
                <c:pt idx="24" formatCode="General">
                  <c:v>493</c:v>
                </c:pt>
                <c:pt idx="25" formatCode="General">
                  <c:v>483</c:v>
                </c:pt>
                <c:pt idx="26" formatCode="General">
                  <c:v>472</c:v>
                </c:pt>
                <c:pt idx="27" formatCode="General">
                  <c:v>452</c:v>
                </c:pt>
                <c:pt idx="28" formatCode="General">
                  <c:v>449</c:v>
                </c:pt>
                <c:pt idx="29" formatCode="General">
                  <c:v>445</c:v>
                </c:pt>
                <c:pt idx="30" formatCode="General">
                  <c:v>444</c:v>
                </c:pt>
                <c:pt idx="31" formatCode="General">
                  <c:v>443</c:v>
                </c:pt>
                <c:pt idx="32" formatCode="General">
                  <c:v>442</c:v>
                </c:pt>
                <c:pt idx="33" formatCode="General">
                  <c:v>424</c:v>
                </c:pt>
                <c:pt idx="34" formatCode="General">
                  <c:v>421</c:v>
                </c:pt>
                <c:pt idx="35" formatCode="General">
                  <c:v>405</c:v>
                </c:pt>
                <c:pt idx="36" formatCode="General">
                  <c:v>399</c:v>
                </c:pt>
                <c:pt idx="37" formatCode="General">
                  <c:v>397</c:v>
                </c:pt>
                <c:pt idx="38" formatCode="General">
                  <c:v>396</c:v>
                </c:pt>
                <c:pt idx="39" formatCode="General">
                  <c:v>385</c:v>
                </c:pt>
                <c:pt idx="40" formatCode="General">
                  <c:v>373</c:v>
                </c:pt>
                <c:pt idx="41" formatCode="General">
                  <c:v>367</c:v>
                </c:pt>
                <c:pt idx="42" formatCode="General">
                  <c:v>354</c:v>
                </c:pt>
                <c:pt idx="43" formatCode="General">
                  <c:v>351</c:v>
                </c:pt>
                <c:pt idx="44" formatCode="General">
                  <c:v>303</c:v>
                </c:pt>
                <c:pt idx="45" formatCode="General">
                  <c:v>301</c:v>
                </c:pt>
                <c:pt idx="46" formatCode="General">
                  <c:v>286</c:v>
                </c:pt>
                <c:pt idx="47" formatCode="General">
                  <c:v>285</c:v>
                </c:pt>
                <c:pt idx="48" formatCode="General">
                  <c:v>280</c:v>
                </c:pt>
                <c:pt idx="49" formatCode="General">
                  <c:v>277</c:v>
                </c:pt>
                <c:pt idx="50" formatCode="General">
                  <c:v>259</c:v>
                </c:pt>
                <c:pt idx="51" formatCode="General">
                  <c:v>255</c:v>
                </c:pt>
                <c:pt idx="52" formatCode="General">
                  <c:v>239</c:v>
                </c:pt>
                <c:pt idx="53" formatCode="General">
                  <c:v>233</c:v>
                </c:pt>
                <c:pt idx="54" formatCode="General">
                  <c:v>231</c:v>
                </c:pt>
                <c:pt idx="55" formatCode="General">
                  <c:v>223</c:v>
                </c:pt>
                <c:pt idx="56" formatCode="General">
                  <c:v>223</c:v>
                </c:pt>
                <c:pt idx="57" formatCode="General">
                  <c:v>220</c:v>
                </c:pt>
                <c:pt idx="58" formatCode="General">
                  <c:v>214</c:v>
                </c:pt>
                <c:pt idx="59" formatCode="General">
                  <c:v>208</c:v>
                </c:pt>
                <c:pt idx="60" formatCode="General">
                  <c:v>205</c:v>
                </c:pt>
                <c:pt idx="61" formatCode="General">
                  <c:v>204</c:v>
                </c:pt>
                <c:pt idx="62" formatCode="General">
                  <c:v>199</c:v>
                </c:pt>
                <c:pt idx="63" formatCode="General">
                  <c:v>196</c:v>
                </c:pt>
                <c:pt idx="64" formatCode="General">
                  <c:v>194</c:v>
                </c:pt>
                <c:pt idx="65" formatCode="General">
                  <c:v>191</c:v>
                </c:pt>
                <c:pt idx="66" formatCode="General">
                  <c:v>178</c:v>
                </c:pt>
                <c:pt idx="67" formatCode="General">
                  <c:v>174</c:v>
                </c:pt>
                <c:pt idx="68" formatCode="General">
                  <c:v>169</c:v>
                </c:pt>
                <c:pt idx="69" formatCode="General">
                  <c:v>168</c:v>
                </c:pt>
                <c:pt idx="70" formatCode="General">
                  <c:v>165</c:v>
                </c:pt>
                <c:pt idx="71" formatCode="General">
                  <c:v>163</c:v>
                </c:pt>
                <c:pt idx="72" formatCode="General">
                  <c:v>159</c:v>
                </c:pt>
                <c:pt idx="73" formatCode="General">
                  <c:v>150</c:v>
                </c:pt>
                <c:pt idx="74" formatCode="General">
                  <c:v>147</c:v>
                </c:pt>
                <c:pt idx="75" formatCode="General">
                  <c:v>140</c:v>
                </c:pt>
                <c:pt idx="76" formatCode="General">
                  <c:v>134</c:v>
                </c:pt>
                <c:pt idx="77" formatCode="General">
                  <c:v>132</c:v>
                </c:pt>
                <c:pt idx="78" formatCode="General">
                  <c:v>129</c:v>
                </c:pt>
                <c:pt idx="79" formatCode="General">
                  <c:v>126</c:v>
                </c:pt>
                <c:pt idx="80" formatCode="General">
                  <c:v>124</c:v>
                </c:pt>
                <c:pt idx="81" formatCode="General">
                  <c:v>122</c:v>
                </c:pt>
                <c:pt idx="82" formatCode="General">
                  <c:v>119</c:v>
                </c:pt>
                <c:pt idx="83" formatCode="General">
                  <c:v>119</c:v>
                </c:pt>
                <c:pt idx="84" formatCode="General">
                  <c:v>119</c:v>
                </c:pt>
                <c:pt idx="85" formatCode="General">
                  <c:v>118</c:v>
                </c:pt>
                <c:pt idx="86" formatCode="General">
                  <c:v>118</c:v>
                </c:pt>
                <c:pt idx="87" formatCode="General">
                  <c:v>114</c:v>
                </c:pt>
                <c:pt idx="88" formatCode="General">
                  <c:v>112</c:v>
                </c:pt>
                <c:pt idx="89" formatCode="General">
                  <c:v>111</c:v>
                </c:pt>
                <c:pt idx="90" formatCode="General">
                  <c:v>111</c:v>
                </c:pt>
                <c:pt idx="91" formatCode="General">
                  <c:v>111</c:v>
                </c:pt>
                <c:pt idx="92" formatCode="General">
                  <c:v>110</c:v>
                </c:pt>
                <c:pt idx="93" formatCode="General">
                  <c:v>109</c:v>
                </c:pt>
                <c:pt idx="94" formatCode="General">
                  <c:v>107</c:v>
                </c:pt>
                <c:pt idx="95" formatCode="General">
                  <c:v>105</c:v>
                </c:pt>
                <c:pt idx="96" formatCode="General">
                  <c:v>105</c:v>
                </c:pt>
                <c:pt idx="97" formatCode="General">
                  <c:v>103</c:v>
                </c:pt>
                <c:pt idx="98" formatCode="General">
                  <c:v>99</c:v>
                </c:pt>
                <c:pt idx="99" formatCode="General">
                  <c:v>98</c:v>
                </c:pt>
                <c:pt idx="100" formatCode="General">
                  <c:v>96</c:v>
                </c:pt>
                <c:pt idx="101" formatCode="General">
                  <c:v>94</c:v>
                </c:pt>
                <c:pt idx="102" formatCode="General">
                  <c:v>93</c:v>
                </c:pt>
                <c:pt idx="103" formatCode="General">
                  <c:v>93</c:v>
                </c:pt>
                <c:pt idx="104" formatCode="General">
                  <c:v>92</c:v>
                </c:pt>
                <c:pt idx="105" formatCode="General">
                  <c:v>92</c:v>
                </c:pt>
                <c:pt idx="106" formatCode="General">
                  <c:v>92</c:v>
                </c:pt>
                <c:pt idx="107" formatCode="General">
                  <c:v>90</c:v>
                </c:pt>
                <c:pt idx="108" formatCode="General">
                  <c:v>90</c:v>
                </c:pt>
                <c:pt idx="109" formatCode="General">
                  <c:v>90</c:v>
                </c:pt>
                <c:pt idx="110" formatCode="General">
                  <c:v>87</c:v>
                </c:pt>
                <c:pt idx="111" formatCode="General">
                  <c:v>84</c:v>
                </c:pt>
                <c:pt idx="112" formatCode="General">
                  <c:v>80</c:v>
                </c:pt>
                <c:pt idx="113" formatCode="General">
                  <c:v>77</c:v>
                </c:pt>
                <c:pt idx="114" formatCode="General">
                  <c:v>77</c:v>
                </c:pt>
                <c:pt idx="115" formatCode="General">
                  <c:v>77</c:v>
                </c:pt>
                <c:pt idx="116" formatCode="General">
                  <c:v>75</c:v>
                </c:pt>
                <c:pt idx="117" formatCode="General">
                  <c:v>74</c:v>
                </c:pt>
                <c:pt idx="118" formatCode="General">
                  <c:v>74</c:v>
                </c:pt>
                <c:pt idx="119" formatCode="General">
                  <c:v>72</c:v>
                </c:pt>
                <c:pt idx="120" formatCode="General">
                  <c:v>71</c:v>
                </c:pt>
                <c:pt idx="121" formatCode="General">
                  <c:v>70</c:v>
                </c:pt>
                <c:pt idx="122" formatCode="General">
                  <c:v>70</c:v>
                </c:pt>
                <c:pt idx="123" formatCode="General">
                  <c:v>69</c:v>
                </c:pt>
                <c:pt idx="124" formatCode="General">
                  <c:v>68</c:v>
                </c:pt>
                <c:pt idx="125" formatCode="General">
                  <c:v>67</c:v>
                </c:pt>
                <c:pt idx="126" formatCode="General">
                  <c:v>66</c:v>
                </c:pt>
                <c:pt idx="127" formatCode="General">
                  <c:v>65</c:v>
                </c:pt>
                <c:pt idx="128" formatCode="General">
                  <c:v>65</c:v>
                </c:pt>
                <c:pt idx="129" formatCode="General">
                  <c:v>64</c:v>
                </c:pt>
                <c:pt idx="130" formatCode="General">
                  <c:v>64</c:v>
                </c:pt>
                <c:pt idx="131" formatCode="General">
                  <c:v>64</c:v>
                </c:pt>
                <c:pt idx="132" formatCode="General">
                  <c:v>64</c:v>
                </c:pt>
                <c:pt idx="133" formatCode="General">
                  <c:v>62</c:v>
                </c:pt>
                <c:pt idx="134" formatCode="General">
                  <c:v>62</c:v>
                </c:pt>
                <c:pt idx="135" formatCode="General">
                  <c:v>62</c:v>
                </c:pt>
                <c:pt idx="136" formatCode="General">
                  <c:v>62</c:v>
                </c:pt>
                <c:pt idx="137" formatCode="General">
                  <c:v>61</c:v>
                </c:pt>
                <c:pt idx="138" formatCode="General">
                  <c:v>61</c:v>
                </c:pt>
                <c:pt idx="139" formatCode="General">
                  <c:v>61</c:v>
                </c:pt>
                <c:pt idx="140" formatCode="General">
                  <c:v>59</c:v>
                </c:pt>
                <c:pt idx="141" formatCode="General">
                  <c:v>57</c:v>
                </c:pt>
                <c:pt idx="142" formatCode="General">
                  <c:v>57</c:v>
                </c:pt>
                <c:pt idx="143" formatCode="General">
                  <c:v>55</c:v>
                </c:pt>
                <c:pt idx="144" formatCode="General">
                  <c:v>54</c:v>
                </c:pt>
                <c:pt idx="145" formatCode="General">
                  <c:v>53</c:v>
                </c:pt>
                <c:pt idx="146" formatCode="General">
                  <c:v>53</c:v>
                </c:pt>
                <c:pt idx="147" formatCode="General">
                  <c:v>52</c:v>
                </c:pt>
                <c:pt idx="148" formatCode="General">
                  <c:v>49</c:v>
                </c:pt>
                <c:pt idx="149" formatCode="General">
                  <c:v>49</c:v>
                </c:pt>
                <c:pt idx="150" formatCode="General">
                  <c:v>48</c:v>
                </c:pt>
                <c:pt idx="151" formatCode="General">
                  <c:v>48</c:v>
                </c:pt>
                <c:pt idx="152" formatCode="General">
                  <c:v>48</c:v>
                </c:pt>
                <c:pt idx="153" formatCode="General">
                  <c:v>48</c:v>
                </c:pt>
                <c:pt idx="154" formatCode="General">
                  <c:v>47</c:v>
                </c:pt>
                <c:pt idx="155" formatCode="General">
                  <c:v>45</c:v>
                </c:pt>
                <c:pt idx="156" formatCode="General">
                  <c:v>44</c:v>
                </c:pt>
                <c:pt idx="157" formatCode="General">
                  <c:v>43</c:v>
                </c:pt>
                <c:pt idx="158" formatCode="General">
                  <c:v>43</c:v>
                </c:pt>
                <c:pt idx="159" formatCode="General">
                  <c:v>42</c:v>
                </c:pt>
                <c:pt idx="160" formatCode="General">
                  <c:v>41</c:v>
                </c:pt>
                <c:pt idx="161" formatCode="General">
                  <c:v>41</c:v>
                </c:pt>
                <c:pt idx="162" formatCode="General">
                  <c:v>40</c:v>
                </c:pt>
                <c:pt idx="163" formatCode="General">
                  <c:v>40</c:v>
                </c:pt>
                <c:pt idx="164" formatCode="General">
                  <c:v>39</c:v>
                </c:pt>
                <c:pt idx="165" formatCode="General">
                  <c:v>39</c:v>
                </c:pt>
                <c:pt idx="166" formatCode="General">
                  <c:v>38</c:v>
                </c:pt>
                <c:pt idx="167" formatCode="General">
                  <c:v>38</c:v>
                </c:pt>
                <c:pt idx="168" formatCode="General">
                  <c:v>37</c:v>
                </c:pt>
                <c:pt idx="169" formatCode="General">
                  <c:v>37</c:v>
                </c:pt>
                <c:pt idx="170" formatCode="General">
                  <c:v>37</c:v>
                </c:pt>
                <c:pt idx="171" formatCode="General">
                  <c:v>37</c:v>
                </c:pt>
                <c:pt idx="172" formatCode="General">
                  <c:v>36</c:v>
                </c:pt>
                <c:pt idx="173" formatCode="General">
                  <c:v>36</c:v>
                </c:pt>
                <c:pt idx="174" formatCode="General">
                  <c:v>35</c:v>
                </c:pt>
                <c:pt idx="175" formatCode="General">
                  <c:v>35</c:v>
                </c:pt>
                <c:pt idx="176" formatCode="General">
                  <c:v>35</c:v>
                </c:pt>
                <c:pt idx="177" formatCode="General">
                  <c:v>34</c:v>
                </c:pt>
                <c:pt idx="178" formatCode="General">
                  <c:v>34</c:v>
                </c:pt>
                <c:pt idx="179" formatCode="General">
                  <c:v>34</c:v>
                </c:pt>
                <c:pt idx="180" formatCode="General">
                  <c:v>34</c:v>
                </c:pt>
                <c:pt idx="181" formatCode="General">
                  <c:v>33</c:v>
                </c:pt>
                <c:pt idx="182" formatCode="General">
                  <c:v>33</c:v>
                </c:pt>
                <c:pt idx="183" formatCode="General">
                  <c:v>33</c:v>
                </c:pt>
                <c:pt idx="184" formatCode="General">
                  <c:v>32</c:v>
                </c:pt>
                <c:pt idx="185" formatCode="General">
                  <c:v>32</c:v>
                </c:pt>
                <c:pt idx="186" formatCode="General">
                  <c:v>31</c:v>
                </c:pt>
                <c:pt idx="187" formatCode="General">
                  <c:v>31</c:v>
                </c:pt>
                <c:pt idx="188" formatCode="General">
                  <c:v>31</c:v>
                </c:pt>
                <c:pt idx="189" formatCode="General">
                  <c:v>31</c:v>
                </c:pt>
                <c:pt idx="190" formatCode="General">
                  <c:v>31</c:v>
                </c:pt>
                <c:pt idx="191" formatCode="General">
                  <c:v>31</c:v>
                </c:pt>
                <c:pt idx="192" formatCode="General">
                  <c:v>30</c:v>
                </c:pt>
                <c:pt idx="193" formatCode="General">
                  <c:v>30</c:v>
                </c:pt>
                <c:pt idx="194" formatCode="General">
                  <c:v>30</c:v>
                </c:pt>
                <c:pt idx="195" formatCode="General">
                  <c:v>30</c:v>
                </c:pt>
                <c:pt idx="196" formatCode="General">
                  <c:v>30</c:v>
                </c:pt>
                <c:pt idx="197" formatCode="General">
                  <c:v>30</c:v>
                </c:pt>
                <c:pt idx="198" formatCode="General">
                  <c:v>29</c:v>
                </c:pt>
                <c:pt idx="199" formatCode="General">
                  <c:v>29</c:v>
                </c:pt>
                <c:pt idx="200" formatCode="General">
                  <c:v>27</c:v>
                </c:pt>
                <c:pt idx="201" formatCode="General">
                  <c:v>27</c:v>
                </c:pt>
                <c:pt idx="202" formatCode="General">
                  <c:v>27</c:v>
                </c:pt>
                <c:pt idx="203" formatCode="General">
                  <c:v>26</c:v>
                </c:pt>
                <c:pt idx="204" formatCode="General">
                  <c:v>25</c:v>
                </c:pt>
                <c:pt idx="205" formatCode="General">
                  <c:v>25</c:v>
                </c:pt>
                <c:pt idx="206" formatCode="General">
                  <c:v>25</c:v>
                </c:pt>
                <c:pt idx="207" formatCode="General">
                  <c:v>25</c:v>
                </c:pt>
                <c:pt idx="208" formatCode="General">
                  <c:v>24</c:v>
                </c:pt>
                <c:pt idx="209" formatCode="General">
                  <c:v>24</c:v>
                </c:pt>
                <c:pt idx="210" formatCode="General">
                  <c:v>23</c:v>
                </c:pt>
                <c:pt idx="211" formatCode="General">
                  <c:v>23</c:v>
                </c:pt>
                <c:pt idx="212" formatCode="General">
                  <c:v>23</c:v>
                </c:pt>
                <c:pt idx="213" formatCode="General">
                  <c:v>23</c:v>
                </c:pt>
                <c:pt idx="214" formatCode="General">
                  <c:v>23</c:v>
                </c:pt>
                <c:pt idx="215" formatCode="General">
                  <c:v>22</c:v>
                </c:pt>
                <c:pt idx="216" formatCode="General">
                  <c:v>22</c:v>
                </c:pt>
                <c:pt idx="217" formatCode="General">
                  <c:v>22</c:v>
                </c:pt>
                <c:pt idx="218" formatCode="General">
                  <c:v>21</c:v>
                </c:pt>
                <c:pt idx="219" formatCode="General">
                  <c:v>21</c:v>
                </c:pt>
                <c:pt idx="220" formatCode="General">
                  <c:v>21</c:v>
                </c:pt>
                <c:pt idx="221" formatCode="General">
                  <c:v>21</c:v>
                </c:pt>
                <c:pt idx="222" formatCode="General">
                  <c:v>21</c:v>
                </c:pt>
                <c:pt idx="223" formatCode="General">
                  <c:v>19</c:v>
                </c:pt>
                <c:pt idx="224" formatCode="General">
                  <c:v>19</c:v>
                </c:pt>
                <c:pt idx="225" formatCode="General">
                  <c:v>19</c:v>
                </c:pt>
                <c:pt idx="226" formatCode="General">
                  <c:v>19</c:v>
                </c:pt>
                <c:pt idx="227" formatCode="General">
                  <c:v>19</c:v>
                </c:pt>
                <c:pt idx="228" formatCode="General">
                  <c:v>18</c:v>
                </c:pt>
                <c:pt idx="229" formatCode="General">
                  <c:v>18</c:v>
                </c:pt>
                <c:pt idx="230" formatCode="General">
                  <c:v>18</c:v>
                </c:pt>
                <c:pt idx="231" formatCode="General">
                  <c:v>18</c:v>
                </c:pt>
                <c:pt idx="232" formatCode="General">
                  <c:v>17</c:v>
                </c:pt>
                <c:pt idx="233" formatCode="General">
                  <c:v>17</c:v>
                </c:pt>
                <c:pt idx="234" formatCode="General">
                  <c:v>17</c:v>
                </c:pt>
                <c:pt idx="235" formatCode="General">
                  <c:v>17</c:v>
                </c:pt>
                <c:pt idx="236" formatCode="General">
                  <c:v>17</c:v>
                </c:pt>
                <c:pt idx="237" formatCode="General">
                  <c:v>16</c:v>
                </c:pt>
                <c:pt idx="238" formatCode="General">
                  <c:v>16</c:v>
                </c:pt>
                <c:pt idx="239" formatCode="General">
                  <c:v>16</c:v>
                </c:pt>
                <c:pt idx="240" formatCode="General">
                  <c:v>16</c:v>
                </c:pt>
                <c:pt idx="241" formatCode="General">
                  <c:v>15</c:v>
                </c:pt>
                <c:pt idx="242" formatCode="General">
                  <c:v>15</c:v>
                </c:pt>
                <c:pt idx="243" formatCode="General">
                  <c:v>15</c:v>
                </c:pt>
                <c:pt idx="244" formatCode="General">
                  <c:v>15</c:v>
                </c:pt>
                <c:pt idx="245" formatCode="General">
                  <c:v>15</c:v>
                </c:pt>
                <c:pt idx="246" formatCode="General">
                  <c:v>15</c:v>
                </c:pt>
                <c:pt idx="247" formatCode="General">
                  <c:v>14</c:v>
                </c:pt>
                <c:pt idx="248" formatCode="General">
                  <c:v>14</c:v>
                </c:pt>
                <c:pt idx="249" formatCode="General">
                  <c:v>14</c:v>
                </c:pt>
                <c:pt idx="250" formatCode="General">
                  <c:v>14</c:v>
                </c:pt>
                <c:pt idx="251" formatCode="General">
                  <c:v>14</c:v>
                </c:pt>
                <c:pt idx="252" formatCode="General">
                  <c:v>13</c:v>
                </c:pt>
                <c:pt idx="253" formatCode="General">
                  <c:v>13</c:v>
                </c:pt>
                <c:pt idx="254" formatCode="General">
                  <c:v>12</c:v>
                </c:pt>
                <c:pt idx="255" formatCode="General">
                  <c:v>12</c:v>
                </c:pt>
                <c:pt idx="256" formatCode="General">
                  <c:v>12</c:v>
                </c:pt>
                <c:pt idx="257" formatCode="General">
                  <c:v>12</c:v>
                </c:pt>
                <c:pt idx="258" formatCode="General">
                  <c:v>12</c:v>
                </c:pt>
                <c:pt idx="259" formatCode="General">
                  <c:v>12</c:v>
                </c:pt>
                <c:pt idx="260" formatCode="General">
                  <c:v>12</c:v>
                </c:pt>
                <c:pt idx="261" formatCode="General">
                  <c:v>11</c:v>
                </c:pt>
                <c:pt idx="262" formatCode="General">
                  <c:v>11</c:v>
                </c:pt>
                <c:pt idx="263" formatCode="General">
                  <c:v>11</c:v>
                </c:pt>
                <c:pt idx="264" formatCode="General">
                  <c:v>11</c:v>
                </c:pt>
                <c:pt idx="265" formatCode="General">
                  <c:v>11</c:v>
                </c:pt>
                <c:pt idx="266" formatCode="General">
                  <c:v>11</c:v>
                </c:pt>
                <c:pt idx="267" formatCode="General">
                  <c:v>11</c:v>
                </c:pt>
                <c:pt idx="268" formatCode="General">
                  <c:v>11</c:v>
                </c:pt>
                <c:pt idx="269" formatCode="General">
                  <c:v>11</c:v>
                </c:pt>
                <c:pt idx="270" formatCode="General">
                  <c:v>11</c:v>
                </c:pt>
                <c:pt idx="271" formatCode="General">
                  <c:v>11</c:v>
                </c:pt>
                <c:pt idx="272" formatCode="General">
                  <c:v>11</c:v>
                </c:pt>
                <c:pt idx="273" formatCode="General">
                  <c:v>10</c:v>
                </c:pt>
                <c:pt idx="274" formatCode="General">
                  <c:v>10</c:v>
                </c:pt>
                <c:pt idx="275" formatCode="General">
                  <c:v>10</c:v>
                </c:pt>
                <c:pt idx="276" formatCode="General">
                  <c:v>10</c:v>
                </c:pt>
                <c:pt idx="277" formatCode="General">
                  <c:v>10</c:v>
                </c:pt>
                <c:pt idx="278" formatCode="General">
                  <c:v>10</c:v>
                </c:pt>
                <c:pt idx="279" formatCode="General">
                  <c:v>10</c:v>
                </c:pt>
                <c:pt idx="280" formatCode="General">
                  <c:v>10</c:v>
                </c:pt>
                <c:pt idx="281" formatCode="General">
                  <c:v>10</c:v>
                </c:pt>
                <c:pt idx="282" formatCode="General">
                  <c:v>10</c:v>
                </c:pt>
                <c:pt idx="283" formatCode="General">
                  <c:v>10</c:v>
                </c:pt>
                <c:pt idx="284" formatCode="General">
                  <c:v>10</c:v>
                </c:pt>
                <c:pt idx="285" formatCode="General">
                  <c:v>9</c:v>
                </c:pt>
                <c:pt idx="286" formatCode="General">
                  <c:v>9</c:v>
                </c:pt>
                <c:pt idx="287" formatCode="General">
                  <c:v>9</c:v>
                </c:pt>
                <c:pt idx="288" formatCode="General">
                  <c:v>9</c:v>
                </c:pt>
                <c:pt idx="289" formatCode="General">
                  <c:v>9</c:v>
                </c:pt>
                <c:pt idx="290" formatCode="General">
                  <c:v>9</c:v>
                </c:pt>
                <c:pt idx="291" formatCode="General">
                  <c:v>9</c:v>
                </c:pt>
                <c:pt idx="292" formatCode="General">
                  <c:v>8</c:v>
                </c:pt>
                <c:pt idx="293" formatCode="General">
                  <c:v>8</c:v>
                </c:pt>
                <c:pt idx="294" formatCode="General">
                  <c:v>8</c:v>
                </c:pt>
                <c:pt idx="295" formatCode="General">
                  <c:v>8</c:v>
                </c:pt>
                <c:pt idx="296" formatCode="General">
                  <c:v>8</c:v>
                </c:pt>
                <c:pt idx="297" formatCode="General">
                  <c:v>8</c:v>
                </c:pt>
                <c:pt idx="298" formatCode="General">
                  <c:v>8</c:v>
                </c:pt>
                <c:pt idx="299" formatCode="General">
                  <c:v>8</c:v>
                </c:pt>
                <c:pt idx="300" formatCode="General">
                  <c:v>8</c:v>
                </c:pt>
                <c:pt idx="301" formatCode="General">
                  <c:v>8</c:v>
                </c:pt>
                <c:pt idx="302" formatCode="General">
                  <c:v>7</c:v>
                </c:pt>
                <c:pt idx="303" formatCode="General">
                  <c:v>7</c:v>
                </c:pt>
                <c:pt idx="304" formatCode="General">
                  <c:v>7</c:v>
                </c:pt>
                <c:pt idx="305" formatCode="General">
                  <c:v>7</c:v>
                </c:pt>
                <c:pt idx="306" formatCode="General">
                  <c:v>7</c:v>
                </c:pt>
                <c:pt idx="307" formatCode="General">
                  <c:v>7</c:v>
                </c:pt>
                <c:pt idx="308" formatCode="General">
                  <c:v>7</c:v>
                </c:pt>
                <c:pt idx="309" formatCode="General">
                  <c:v>7</c:v>
                </c:pt>
                <c:pt idx="310" formatCode="General">
                  <c:v>7</c:v>
                </c:pt>
                <c:pt idx="311" formatCode="General">
                  <c:v>7</c:v>
                </c:pt>
                <c:pt idx="312" formatCode="General">
                  <c:v>7</c:v>
                </c:pt>
                <c:pt idx="313" formatCode="General">
                  <c:v>6</c:v>
                </c:pt>
                <c:pt idx="314" formatCode="General">
                  <c:v>6</c:v>
                </c:pt>
                <c:pt idx="315" formatCode="General">
                  <c:v>6</c:v>
                </c:pt>
                <c:pt idx="316" formatCode="General">
                  <c:v>6</c:v>
                </c:pt>
                <c:pt idx="317" formatCode="General">
                  <c:v>6</c:v>
                </c:pt>
                <c:pt idx="318" formatCode="General">
                  <c:v>6</c:v>
                </c:pt>
                <c:pt idx="319" formatCode="General">
                  <c:v>6</c:v>
                </c:pt>
                <c:pt idx="320" formatCode="General">
                  <c:v>6</c:v>
                </c:pt>
                <c:pt idx="321" formatCode="General">
                  <c:v>6</c:v>
                </c:pt>
                <c:pt idx="322" formatCode="General">
                  <c:v>6</c:v>
                </c:pt>
                <c:pt idx="323" formatCode="General">
                  <c:v>6</c:v>
                </c:pt>
                <c:pt idx="324" formatCode="General">
                  <c:v>6</c:v>
                </c:pt>
                <c:pt idx="325" formatCode="General">
                  <c:v>6</c:v>
                </c:pt>
                <c:pt idx="326" formatCode="General">
                  <c:v>6</c:v>
                </c:pt>
                <c:pt idx="327" formatCode="General">
                  <c:v>6</c:v>
                </c:pt>
                <c:pt idx="328" formatCode="General">
                  <c:v>6</c:v>
                </c:pt>
                <c:pt idx="329" formatCode="General">
                  <c:v>6</c:v>
                </c:pt>
                <c:pt idx="330" formatCode="General">
                  <c:v>5</c:v>
                </c:pt>
                <c:pt idx="331" formatCode="General">
                  <c:v>5</c:v>
                </c:pt>
                <c:pt idx="332" formatCode="General">
                  <c:v>5</c:v>
                </c:pt>
                <c:pt idx="333" formatCode="General">
                  <c:v>5</c:v>
                </c:pt>
                <c:pt idx="334" formatCode="General">
                  <c:v>5</c:v>
                </c:pt>
                <c:pt idx="335" formatCode="General">
                  <c:v>5</c:v>
                </c:pt>
                <c:pt idx="336" formatCode="General">
                  <c:v>5</c:v>
                </c:pt>
                <c:pt idx="337" formatCode="General">
                  <c:v>5</c:v>
                </c:pt>
                <c:pt idx="338" formatCode="General">
                  <c:v>5</c:v>
                </c:pt>
                <c:pt idx="339" formatCode="General">
                  <c:v>5</c:v>
                </c:pt>
                <c:pt idx="340" formatCode="General">
                  <c:v>5</c:v>
                </c:pt>
                <c:pt idx="341" formatCode="General">
                  <c:v>5</c:v>
                </c:pt>
                <c:pt idx="342" formatCode="General">
                  <c:v>5</c:v>
                </c:pt>
                <c:pt idx="343" formatCode="General">
                  <c:v>5</c:v>
                </c:pt>
                <c:pt idx="344" formatCode="General">
                  <c:v>5</c:v>
                </c:pt>
                <c:pt idx="345" formatCode="General">
                  <c:v>5</c:v>
                </c:pt>
                <c:pt idx="346" formatCode="General">
                  <c:v>4</c:v>
                </c:pt>
                <c:pt idx="347" formatCode="General">
                  <c:v>4</c:v>
                </c:pt>
                <c:pt idx="348" formatCode="General">
                  <c:v>4</c:v>
                </c:pt>
                <c:pt idx="349" formatCode="General">
                  <c:v>4</c:v>
                </c:pt>
                <c:pt idx="350" formatCode="General">
                  <c:v>4</c:v>
                </c:pt>
                <c:pt idx="351" formatCode="General">
                  <c:v>4</c:v>
                </c:pt>
                <c:pt idx="352" formatCode="General">
                  <c:v>4</c:v>
                </c:pt>
                <c:pt idx="353" formatCode="General">
                  <c:v>4</c:v>
                </c:pt>
                <c:pt idx="354" formatCode="General">
                  <c:v>4</c:v>
                </c:pt>
                <c:pt idx="355" formatCode="General">
                  <c:v>4</c:v>
                </c:pt>
                <c:pt idx="356" formatCode="General">
                  <c:v>4</c:v>
                </c:pt>
                <c:pt idx="357" formatCode="General">
                  <c:v>4</c:v>
                </c:pt>
                <c:pt idx="358" formatCode="General">
                  <c:v>4</c:v>
                </c:pt>
                <c:pt idx="359" formatCode="General">
                  <c:v>4</c:v>
                </c:pt>
                <c:pt idx="360" formatCode="General">
                  <c:v>4</c:v>
                </c:pt>
                <c:pt idx="361" formatCode="General">
                  <c:v>4</c:v>
                </c:pt>
                <c:pt idx="362" formatCode="General">
                  <c:v>4</c:v>
                </c:pt>
                <c:pt idx="363" formatCode="General">
                  <c:v>4</c:v>
                </c:pt>
                <c:pt idx="364" formatCode="General">
                  <c:v>4</c:v>
                </c:pt>
                <c:pt idx="365" formatCode="General">
                  <c:v>3</c:v>
                </c:pt>
                <c:pt idx="366" formatCode="General">
                  <c:v>3</c:v>
                </c:pt>
                <c:pt idx="367" formatCode="General">
                  <c:v>3</c:v>
                </c:pt>
                <c:pt idx="368" formatCode="General">
                  <c:v>3</c:v>
                </c:pt>
                <c:pt idx="369" formatCode="General">
                  <c:v>3</c:v>
                </c:pt>
                <c:pt idx="370" formatCode="General">
                  <c:v>3</c:v>
                </c:pt>
                <c:pt idx="371" formatCode="General">
                  <c:v>3</c:v>
                </c:pt>
                <c:pt idx="372" formatCode="General">
                  <c:v>3</c:v>
                </c:pt>
                <c:pt idx="373" formatCode="General">
                  <c:v>3</c:v>
                </c:pt>
                <c:pt idx="374" formatCode="General">
                  <c:v>3</c:v>
                </c:pt>
                <c:pt idx="375" formatCode="General">
                  <c:v>3</c:v>
                </c:pt>
                <c:pt idx="376" formatCode="General">
                  <c:v>3</c:v>
                </c:pt>
                <c:pt idx="377" formatCode="General">
                  <c:v>3</c:v>
                </c:pt>
                <c:pt idx="378" formatCode="General">
                  <c:v>3</c:v>
                </c:pt>
                <c:pt idx="379" formatCode="General">
                  <c:v>3</c:v>
                </c:pt>
                <c:pt idx="380" formatCode="General">
                  <c:v>3</c:v>
                </c:pt>
                <c:pt idx="381" formatCode="General">
                  <c:v>3</c:v>
                </c:pt>
                <c:pt idx="382" formatCode="General">
                  <c:v>3</c:v>
                </c:pt>
                <c:pt idx="383" formatCode="General">
                  <c:v>3</c:v>
                </c:pt>
                <c:pt idx="384" formatCode="General">
                  <c:v>3</c:v>
                </c:pt>
                <c:pt idx="385" formatCode="General">
                  <c:v>3</c:v>
                </c:pt>
                <c:pt idx="386" formatCode="General">
                  <c:v>3</c:v>
                </c:pt>
                <c:pt idx="387" formatCode="General">
                  <c:v>3</c:v>
                </c:pt>
                <c:pt idx="388" formatCode="General">
                  <c:v>3</c:v>
                </c:pt>
                <c:pt idx="389" formatCode="General">
                  <c:v>3</c:v>
                </c:pt>
                <c:pt idx="390" formatCode="General">
                  <c:v>3</c:v>
                </c:pt>
                <c:pt idx="391" formatCode="General">
                  <c:v>3</c:v>
                </c:pt>
                <c:pt idx="392" formatCode="General">
                  <c:v>3</c:v>
                </c:pt>
                <c:pt idx="393" formatCode="General">
                  <c:v>3</c:v>
                </c:pt>
                <c:pt idx="394" formatCode="General">
                  <c:v>3</c:v>
                </c:pt>
                <c:pt idx="395" formatCode="General">
                  <c:v>3</c:v>
                </c:pt>
                <c:pt idx="396" formatCode="General">
                  <c:v>3</c:v>
                </c:pt>
                <c:pt idx="397" formatCode="General">
                  <c:v>2</c:v>
                </c:pt>
                <c:pt idx="398" formatCode="General">
                  <c:v>2</c:v>
                </c:pt>
                <c:pt idx="399" formatCode="General">
                  <c:v>2</c:v>
                </c:pt>
                <c:pt idx="400" formatCode="General">
                  <c:v>2</c:v>
                </c:pt>
                <c:pt idx="401" formatCode="General">
                  <c:v>2</c:v>
                </c:pt>
                <c:pt idx="402" formatCode="General">
                  <c:v>2</c:v>
                </c:pt>
                <c:pt idx="403" formatCode="General">
                  <c:v>2</c:v>
                </c:pt>
                <c:pt idx="404" formatCode="General">
                  <c:v>2</c:v>
                </c:pt>
                <c:pt idx="405" formatCode="General">
                  <c:v>2</c:v>
                </c:pt>
                <c:pt idx="406" formatCode="General">
                  <c:v>2</c:v>
                </c:pt>
                <c:pt idx="407" formatCode="General">
                  <c:v>2</c:v>
                </c:pt>
                <c:pt idx="408" formatCode="General">
                  <c:v>2</c:v>
                </c:pt>
                <c:pt idx="409" formatCode="General">
                  <c:v>2</c:v>
                </c:pt>
                <c:pt idx="410" formatCode="General">
                  <c:v>2</c:v>
                </c:pt>
                <c:pt idx="411" formatCode="General">
                  <c:v>2</c:v>
                </c:pt>
                <c:pt idx="412" formatCode="General">
                  <c:v>2</c:v>
                </c:pt>
                <c:pt idx="413" formatCode="General">
                  <c:v>2</c:v>
                </c:pt>
                <c:pt idx="414" formatCode="General">
                  <c:v>2</c:v>
                </c:pt>
                <c:pt idx="415" formatCode="General">
                  <c:v>2</c:v>
                </c:pt>
                <c:pt idx="416" formatCode="General">
                  <c:v>2</c:v>
                </c:pt>
                <c:pt idx="417" formatCode="General">
                  <c:v>2</c:v>
                </c:pt>
                <c:pt idx="418" formatCode="General">
                  <c:v>2</c:v>
                </c:pt>
                <c:pt idx="419" formatCode="General">
                  <c:v>2</c:v>
                </c:pt>
                <c:pt idx="420" formatCode="General">
                  <c:v>2</c:v>
                </c:pt>
                <c:pt idx="421" formatCode="General">
                  <c:v>2</c:v>
                </c:pt>
                <c:pt idx="422" formatCode="General">
                  <c:v>2</c:v>
                </c:pt>
                <c:pt idx="423" formatCode="General">
                  <c:v>2</c:v>
                </c:pt>
                <c:pt idx="424" formatCode="General">
                  <c:v>2</c:v>
                </c:pt>
                <c:pt idx="425" formatCode="General">
                  <c:v>2</c:v>
                </c:pt>
                <c:pt idx="426" formatCode="General">
                  <c:v>2</c:v>
                </c:pt>
                <c:pt idx="427" formatCode="General">
                  <c:v>2</c:v>
                </c:pt>
                <c:pt idx="428" formatCode="General">
                  <c:v>2</c:v>
                </c:pt>
                <c:pt idx="429" formatCode="General">
                  <c:v>2</c:v>
                </c:pt>
                <c:pt idx="430" formatCode="General">
                  <c:v>2</c:v>
                </c:pt>
                <c:pt idx="431" formatCode="General">
                  <c:v>2</c:v>
                </c:pt>
                <c:pt idx="432" formatCode="General">
                  <c:v>2</c:v>
                </c:pt>
                <c:pt idx="433" formatCode="General">
                  <c:v>2</c:v>
                </c:pt>
                <c:pt idx="434" formatCode="General">
                  <c:v>2</c:v>
                </c:pt>
                <c:pt idx="435" formatCode="General">
                  <c:v>2</c:v>
                </c:pt>
                <c:pt idx="436" formatCode="General">
                  <c:v>2</c:v>
                </c:pt>
                <c:pt idx="437" formatCode="General">
                  <c:v>2</c:v>
                </c:pt>
                <c:pt idx="438" formatCode="General">
                  <c:v>2</c:v>
                </c:pt>
                <c:pt idx="439" formatCode="General">
                  <c:v>2</c:v>
                </c:pt>
                <c:pt idx="440" formatCode="General">
                  <c:v>2</c:v>
                </c:pt>
                <c:pt idx="441" formatCode="General">
                  <c:v>2</c:v>
                </c:pt>
                <c:pt idx="442" formatCode="General">
                  <c:v>2</c:v>
                </c:pt>
                <c:pt idx="443" formatCode="General">
                  <c:v>2</c:v>
                </c:pt>
                <c:pt idx="444" formatCode="General">
                  <c:v>2</c:v>
                </c:pt>
                <c:pt idx="445" formatCode="General">
                  <c:v>2</c:v>
                </c:pt>
                <c:pt idx="446" formatCode="General">
                  <c:v>1</c:v>
                </c:pt>
                <c:pt idx="447" formatCode="General">
                  <c:v>1</c:v>
                </c:pt>
                <c:pt idx="448" formatCode="General">
                  <c:v>1</c:v>
                </c:pt>
                <c:pt idx="449" formatCode="General">
                  <c:v>1</c:v>
                </c:pt>
                <c:pt idx="450" formatCode="General">
                  <c:v>1</c:v>
                </c:pt>
                <c:pt idx="451" formatCode="General">
                  <c:v>1</c:v>
                </c:pt>
                <c:pt idx="452" formatCode="General">
                  <c:v>1</c:v>
                </c:pt>
                <c:pt idx="453" formatCode="General">
                  <c:v>1</c:v>
                </c:pt>
                <c:pt idx="454" formatCode="General">
                  <c:v>1</c:v>
                </c:pt>
                <c:pt idx="455" formatCode="General">
                  <c:v>1</c:v>
                </c:pt>
                <c:pt idx="456" formatCode="General">
                  <c:v>1</c:v>
                </c:pt>
                <c:pt idx="457" formatCode="General">
                  <c:v>1</c:v>
                </c:pt>
                <c:pt idx="458" formatCode="General">
                  <c:v>1</c:v>
                </c:pt>
                <c:pt idx="459" formatCode="General">
                  <c:v>1</c:v>
                </c:pt>
                <c:pt idx="460" formatCode="General">
                  <c:v>1</c:v>
                </c:pt>
                <c:pt idx="461" formatCode="General">
                  <c:v>1</c:v>
                </c:pt>
                <c:pt idx="462" formatCode="General">
                  <c:v>1</c:v>
                </c:pt>
                <c:pt idx="463" formatCode="General">
                  <c:v>1</c:v>
                </c:pt>
                <c:pt idx="464" formatCode="General">
                  <c:v>1</c:v>
                </c:pt>
                <c:pt idx="465" formatCode="General">
                  <c:v>1</c:v>
                </c:pt>
                <c:pt idx="466" formatCode="General">
                  <c:v>1</c:v>
                </c:pt>
                <c:pt idx="467" formatCode="General">
                  <c:v>1</c:v>
                </c:pt>
                <c:pt idx="468" formatCode="General">
                  <c:v>1</c:v>
                </c:pt>
                <c:pt idx="469" formatCode="General">
                  <c:v>1</c:v>
                </c:pt>
                <c:pt idx="470" formatCode="General">
                  <c:v>1</c:v>
                </c:pt>
                <c:pt idx="471" formatCode="General">
                  <c:v>1</c:v>
                </c:pt>
                <c:pt idx="472" formatCode="General">
                  <c:v>1</c:v>
                </c:pt>
                <c:pt idx="473" formatCode="General">
                  <c:v>1</c:v>
                </c:pt>
                <c:pt idx="474" formatCode="General">
                  <c:v>1</c:v>
                </c:pt>
                <c:pt idx="475" formatCode="General">
                  <c:v>1</c:v>
                </c:pt>
                <c:pt idx="476" formatCode="General">
                  <c:v>1</c:v>
                </c:pt>
                <c:pt idx="477" formatCode="General">
                  <c:v>1</c:v>
                </c:pt>
                <c:pt idx="478" formatCode="General">
                  <c:v>1</c:v>
                </c:pt>
                <c:pt idx="479" formatCode="General">
                  <c:v>1</c:v>
                </c:pt>
                <c:pt idx="480" formatCode="General">
                  <c:v>1</c:v>
                </c:pt>
                <c:pt idx="481" formatCode="General">
                  <c:v>1</c:v>
                </c:pt>
                <c:pt idx="482" formatCode="General">
                  <c:v>1</c:v>
                </c:pt>
                <c:pt idx="483" formatCode="General">
                  <c:v>1</c:v>
                </c:pt>
                <c:pt idx="484" formatCode="General">
                  <c:v>1</c:v>
                </c:pt>
                <c:pt idx="485" formatCode="General">
                  <c:v>1</c:v>
                </c:pt>
                <c:pt idx="486" formatCode="General">
                  <c:v>1</c:v>
                </c:pt>
                <c:pt idx="487" formatCode="General">
                  <c:v>1</c:v>
                </c:pt>
                <c:pt idx="488" formatCode="General">
                  <c:v>1</c:v>
                </c:pt>
                <c:pt idx="489" formatCode="General">
                  <c:v>1</c:v>
                </c:pt>
                <c:pt idx="490" formatCode="General">
                  <c:v>1</c:v>
                </c:pt>
                <c:pt idx="491" formatCode="General">
                  <c:v>1</c:v>
                </c:pt>
                <c:pt idx="492" formatCode="General">
                  <c:v>1</c:v>
                </c:pt>
                <c:pt idx="493" formatCode="General">
                  <c:v>1</c:v>
                </c:pt>
                <c:pt idx="494" formatCode="General">
                  <c:v>1</c:v>
                </c:pt>
                <c:pt idx="495" formatCode="General">
                  <c:v>1</c:v>
                </c:pt>
                <c:pt idx="496" formatCode="General">
                  <c:v>1</c:v>
                </c:pt>
                <c:pt idx="497" formatCode="General">
                  <c:v>1</c:v>
                </c:pt>
                <c:pt idx="498" formatCode="General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66976855165831"/>
          <c:y val="8.1168389705132876E-2"/>
          <c:w val="0.70921862614833164"/>
          <c:h val="0.88585460251163861"/>
        </c:manualLayout>
      </c:layout>
      <c:pie3DChart>
        <c:varyColors val="1"/>
        <c:ser>
          <c:idx val="0"/>
          <c:order val="0"/>
          <c:explosion val="6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Sheet1!$A$1:$A$5</c:f>
              <c:strCache>
                <c:ptCount val="5"/>
                <c:pt idx="0">
                  <c:v>Apple iPhone</c:v>
                </c:pt>
                <c:pt idx="1">
                  <c:v>Motorola Milestone</c:v>
                </c:pt>
                <c:pt idx="2">
                  <c:v>Android SDK</c:v>
                </c:pt>
                <c:pt idx="3">
                  <c:v>Unknown</c:v>
                </c:pt>
                <c:pt idx="4">
                  <c:v>Android Generic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>
                  <c:v>0.54169999999999996</c:v>
                </c:pt>
                <c:pt idx="1">
                  <c:v>0.1583</c:v>
                </c:pt>
                <c:pt idx="2">
                  <c:v>0.14849999999999999</c:v>
                </c:pt>
                <c:pt idx="3">
                  <c:v>0.10100000000000001</c:v>
                </c:pt>
                <c:pt idx="4">
                  <c:v>0.505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3007969458363167E-2"/>
          <c:y val="0.74302230830483851"/>
          <c:w val="0.95396898115008355"/>
          <c:h val="0.22996553149407173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FD852-CC52-4967-A7AB-E5A983EF162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7354F-578C-46FC-9304-E24B6E5483A5}">
      <dgm:prSet phldrT="[Text]"/>
      <dgm:spPr/>
      <dgm:t>
        <a:bodyPr/>
        <a:lstStyle/>
        <a:p>
          <a:r>
            <a:rPr lang="en-US" dirty="0" smtClean="0"/>
            <a:t>source</a:t>
          </a:r>
          <a:endParaRPr lang="en-US" dirty="0"/>
        </a:p>
      </dgm:t>
    </dgm:pt>
    <dgm:pt modelId="{145E35D1-7C13-40A1-B91E-C499FB8AF284}" type="parTrans" cxnId="{A9EAA4EF-0D3F-4A57-9800-C23E8600C8D5}">
      <dgm:prSet/>
      <dgm:spPr/>
      <dgm:t>
        <a:bodyPr/>
        <a:lstStyle/>
        <a:p>
          <a:endParaRPr lang="en-US"/>
        </a:p>
      </dgm:t>
    </dgm:pt>
    <dgm:pt modelId="{F1E4838B-F7E3-40BD-986A-E0E251965DF9}" type="sibTrans" cxnId="{A9EAA4EF-0D3F-4A57-9800-C23E8600C8D5}">
      <dgm:prSet/>
      <dgm:spPr/>
      <dgm:t>
        <a:bodyPr/>
        <a:lstStyle/>
        <a:p>
          <a:endParaRPr lang="en-US"/>
        </a:p>
      </dgm:t>
    </dgm:pt>
    <dgm:pt modelId="{D4098697-5A8C-4864-B5A5-CD5D4DCC703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dirty="0" smtClean="0"/>
            <a:t>Admin</a:t>
          </a:r>
          <a:endParaRPr lang="en-US" sz="1800" dirty="0"/>
        </a:p>
      </dgm:t>
    </dgm:pt>
    <dgm:pt modelId="{F2830F9E-1FB1-4E3E-8062-B03E52A1F645}" type="parTrans" cxnId="{332C4611-DC4F-41C5-9F29-A6591A606D4B}">
      <dgm:prSet/>
      <dgm:spPr/>
      <dgm:t>
        <a:bodyPr/>
        <a:lstStyle/>
        <a:p>
          <a:endParaRPr lang="en-US"/>
        </a:p>
      </dgm:t>
    </dgm:pt>
    <dgm:pt modelId="{C584B7C5-C9A6-4025-B7C7-EF8BCC1C6745}" type="sibTrans" cxnId="{332C4611-DC4F-41C5-9F29-A6591A606D4B}">
      <dgm:prSet/>
      <dgm:spPr/>
      <dgm:t>
        <a:bodyPr/>
        <a:lstStyle/>
        <a:p>
          <a:endParaRPr lang="en-US"/>
        </a:p>
      </dgm:t>
    </dgm:pt>
    <dgm:pt modelId="{C16525B3-F05F-4ED4-A3FC-1AFEF5BCFB6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smtClean="0"/>
            <a:t>Customers</a:t>
          </a:r>
          <a:endParaRPr lang="en-US" sz="1400" dirty="0"/>
        </a:p>
      </dgm:t>
    </dgm:pt>
    <dgm:pt modelId="{E2FD85D1-C7C1-45BA-84EA-E2AD6A468AB1}" type="parTrans" cxnId="{13DF0F61-3C42-4B8A-89DD-593E101A2DEB}">
      <dgm:prSet/>
      <dgm:spPr/>
      <dgm:t>
        <a:bodyPr/>
        <a:lstStyle/>
        <a:p>
          <a:endParaRPr lang="en-US"/>
        </a:p>
      </dgm:t>
    </dgm:pt>
    <dgm:pt modelId="{D5F0BEFF-2F60-429F-A6BB-68CF13AACCC0}" type="sibTrans" cxnId="{13DF0F61-3C42-4B8A-89DD-593E101A2DEB}">
      <dgm:prSet/>
      <dgm:spPr/>
      <dgm:t>
        <a:bodyPr/>
        <a:lstStyle/>
        <a:p>
          <a:endParaRPr lang="en-US"/>
        </a:p>
      </dgm:t>
    </dgm:pt>
    <dgm:pt modelId="{F16A4BC3-0F63-4D4F-9C66-EBA3D4454F6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smtClean="0"/>
            <a:t>Peers</a:t>
          </a:r>
          <a:r>
            <a:rPr lang="en-US" sz="1400" dirty="0" smtClean="0"/>
            <a:t> </a:t>
          </a:r>
          <a:endParaRPr lang="en-US" sz="1400" dirty="0"/>
        </a:p>
      </dgm:t>
    </dgm:pt>
    <dgm:pt modelId="{572890B0-6D06-4D01-BC99-6D978BA449EB}" type="parTrans" cxnId="{9F204AD2-E89A-40BC-A457-73140042F854}">
      <dgm:prSet/>
      <dgm:spPr/>
      <dgm:t>
        <a:bodyPr/>
        <a:lstStyle/>
        <a:p>
          <a:endParaRPr lang="en-US"/>
        </a:p>
      </dgm:t>
    </dgm:pt>
    <dgm:pt modelId="{A358A74E-7C9F-4159-83C3-829B76BB68F5}" type="sibTrans" cxnId="{9F204AD2-E89A-40BC-A457-73140042F854}">
      <dgm:prSet/>
      <dgm:spPr/>
      <dgm:t>
        <a:bodyPr/>
        <a:lstStyle/>
        <a:p>
          <a:endParaRPr lang="en-US"/>
        </a:p>
      </dgm:t>
    </dgm:pt>
    <dgm:pt modelId="{A904C1E5-913D-4C67-A026-A22B5377EF6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/>
            <a:t>Local    media</a:t>
          </a:r>
          <a:endParaRPr lang="en-US" sz="2000" dirty="0"/>
        </a:p>
      </dgm:t>
    </dgm:pt>
    <dgm:pt modelId="{1B8FFE38-A675-4674-99A9-429E446DDDAD}" type="parTrans" cxnId="{87BD13C8-0768-4274-82D2-874F71DB41FD}">
      <dgm:prSet/>
      <dgm:spPr/>
      <dgm:t>
        <a:bodyPr/>
        <a:lstStyle/>
        <a:p>
          <a:endParaRPr lang="en-US"/>
        </a:p>
      </dgm:t>
    </dgm:pt>
    <dgm:pt modelId="{91C0B56C-D5D4-420A-9AA1-C9406491F583}" type="sibTrans" cxnId="{87BD13C8-0768-4274-82D2-874F71DB41FD}">
      <dgm:prSet/>
      <dgm:spPr/>
      <dgm:t>
        <a:bodyPr/>
        <a:lstStyle/>
        <a:p>
          <a:endParaRPr lang="en-US"/>
        </a:p>
      </dgm:t>
    </dgm:pt>
    <dgm:pt modelId="{179BC980-1DF3-4954-A5D7-CF24B0133C2F}" type="pres">
      <dgm:prSet presAssocID="{ADBFD852-CC52-4967-A7AB-E5A983EF16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4FEC01-2234-44FC-A601-8D04C103AB83}" type="pres">
      <dgm:prSet presAssocID="{DE67354F-578C-46FC-9304-E24B6E5483A5}" presName="centerShape" presStyleLbl="node0" presStyleIdx="0" presStyleCnt="1"/>
      <dgm:spPr/>
      <dgm:t>
        <a:bodyPr/>
        <a:lstStyle/>
        <a:p>
          <a:endParaRPr lang="en-US"/>
        </a:p>
      </dgm:t>
    </dgm:pt>
    <dgm:pt modelId="{D1BD0DC1-6E36-404B-B081-C8487ADD7E3C}" type="pres">
      <dgm:prSet presAssocID="{D4098697-5A8C-4864-B5A5-CD5D4DCC70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1377E-2771-49FE-BC4E-CD8E5E364C4F}" type="pres">
      <dgm:prSet presAssocID="{D4098697-5A8C-4864-B5A5-CD5D4DCC7038}" presName="dummy" presStyleCnt="0"/>
      <dgm:spPr/>
    </dgm:pt>
    <dgm:pt modelId="{16F942B0-C9E8-429A-AEF3-0A1F8AC9EFAE}" type="pres">
      <dgm:prSet presAssocID="{C584B7C5-C9A6-4025-B7C7-EF8BCC1C674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2DFD871-A023-414B-B5CF-838E6003EE09}" type="pres">
      <dgm:prSet presAssocID="{C16525B3-F05F-4ED4-A3FC-1AFEF5BCFB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36F52-429A-4644-8C30-9CAC2F1FD0E9}" type="pres">
      <dgm:prSet presAssocID="{C16525B3-F05F-4ED4-A3FC-1AFEF5BCFB6C}" presName="dummy" presStyleCnt="0"/>
      <dgm:spPr/>
    </dgm:pt>
    <dgm:pt modelId="{6D912D45-7768-474D-BDAB-414B5031E63F}" type="pres">
      <dgm:prSet presAssocID="{D5F0BEFF-2F60-429F-A6BB-68CF13AACCC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1E5A56D-59ED-47CE-86F1-AE2C1E1B4586}" type="pres">
      <dgm:prSet presAssocID="{F16A4BC3-0F63-4D4F-9C66-EBA3D4454F65}" presName="node" presStyleLbl="node1" presStyleIdx="2" presStyleCnt="4" custRadScaleRad="101329" custRadScaleInc="2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E2AAB-401F-46D3-8084-92152C09C219}" type="pres">
      <dgm:prSet presAssocID="{F16A4BC3-0F63-4D4F-9C66-EBA3D4454F65}" presName="dummy" presStyleCnt="0"/>
      <dgm:spPr/>
    </dgm:pt>
    <dgm:pt modelId="{5ED162E3-A713-4281-BEA5-658A83B1EF5F}" type="pres">
      <dgm:prSet presAssocID="{A358A74E-7C9F-4159-83C3-829B76BB68F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DBA92DD-6791-40EB-8E75-3BF69279496E}" type="pres">
      <dgm:prSet presAssocID="{A904C1E5-913D-4C67-A026-A22B5377EF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4E7DE-AA41-4CE5-80FC-6633A802A83D}" type="pres">
      <dgm:prSet presAssocID="{A904C1E5-913D-4C67-A026-A22B5377EF68}" presName="dummy" presStyleCnt="0"/>
      <dgm:spPr/>
    </dgm:pt>
    <dgm:pt modelId="{B9A36993-C48A-4F3B-BA62-20B67FCB75A9}" type="pres">
      <dgm:prSet presAssocID="{91C0B56C-D5D4-420A-9AA1-C9406491F58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77008B2-8FB8-4E9D-9556-4186378C1317}" type="presOf" srcId="{DE67354F-578C-46FC-9304-E24B6E5483A5}" destId="{9E4FEC01-2234-44FC-A601-8D04C103AB83}" srcOrd="0" destOrd="0" presId="urn:microsoft.com/office/officeart/2005/8/layout/radial6"/>
    <dgm:cxn modelId="{87BD13C8-0768-4274-82D2-874F71DB41FD}" srcId="{DE67354F-578C-46FC-9304-E24B6E5483A5}" destId="{A904C1E5-913D-4C67-A026-A22B5377EF68}" srcOrd="3" destOrd="0" parTransId="{1B8FFE38-A675-4674-99A9-429E446DDDAD}" sibTransId="{91C0B56C-D5D4-420A-9AA1-C9406491F583}"/>
    <dgm:cxn modelId="{A9EAA4EF-0D3F-4A57-9800-C23E8600C8D5}" srcId="{ADBFD852-CC52-4967-A7AB-E5A983EF1625}" destId="{DE67354F-578C-46FC-9304-E24B6E5483A5}" srcOrd="0" destOrd="0" parTransId="{145E35D1-7C13-40A1-B91E-C499FB8AF284}" sibTransId="{F1E4838B-F7E3-40BD-986A-E0E251965DF9}"/>
    <dgm:cxn modelId="{BFADE2B6-3EA1-480A-AB8B-927CFD1D5B15}" type="presOf" srcId="{C16525B3-F05F-4ED4-A3FC-1AFEF5BCFB6C}" destId="{E2DFD871-A023-414B-B5CF-838E6003EE09}" srcOrd="0" destOrd="0" presId="urn:microsoft.com/office/officeart/2005/8/layout/radial6"/>
    <dgm:cxn modelId="{FE23533D-DFA2-4AC9-8F5C-1F3DCF0F5192}" type="presOf" srcId="{A904C1E5-913D-4C67-A026-A22B5377EF68}" destId="{0DBA92DD-6791-40EB-8E75-3BF69279496E}" srcOrd="0" destOrd="0" presId="urn:microsoft.com/office/officeart/2005/8/layout/radial6"/>
    <dgm:cxn modelId="{1DBD2B95-DF78-4428-87F6-7E1CBCB53ACC}" type="presOf" srcId="{F16A4BC3-0F63-4D4F-9C66-EBA3D4454F65}" destId="{41E5A56D-59ED-47CE-86F1-AE2C1E1B4586}" srcOrd="0" destOrd="0" presId="urn:microsoft.com/office/officeart/2005/8/layout/radial6"/>
    <dgm:cxn modelId="{A2ED08DF-1F49-421A-A533-8E5A2B2E3FC1}" type="presOf" srcId="{C584B7C5-C9A6-4025-B7C7-EF8BCC1C6745}" destId="{16F942B0-C9E8-429A-AEF3-0A1F8AC9EFAE}" srcOrd="0" destOrd="0" presId="urn:microsoft.com/office/officeart/2005/8/layout/radial6"/>
    <dgm:cxn modelId="{332C4611-DC4F-41C5-9F29-A6591A606D4B}" srcId="{DE67354F-578C-46FC-9304-E24B6E5483A5}" destId="{D4098697-5A8C-4864-B5A5-CD5D4DCC7038}" srcOrd="0" destOrd="0" parTransId="{F2830F9E-1FB1-4E3E-8062-B03E52A1F645}" sibTransId="{C584B7C5-C9A6-4025-B7C7-EF8BCC1C6745}"/>
    <dgm:cxn modelId="{BB2F3113-0498-4CF4-A990-F94C4EAA7FFE}" type="presOf" srcId="{D5F0BEFF-2F60-429F-A6BB-68CF13AACCC0}" destId="{6D912D45-7768-474D-BDAB-414B5031E63F}" srcOrd="0" destOrd="0" presId="urn:microsoft.com/office/officeart/2005/8/layout/radial6"/>
    <dgm:cxn modelId="{13DF0F61-3C42-4B8A-89DD-593E101A2DEB}" srcId="{DE67354F-578C-46FC-9304-E24B6E5483A5}" destId="{C16525B3-F05F-4ED4-A3FC-1AFEF5BCFB6C}" srcOrd="1" destOrd="0" parTransId="{E2FD85D1-C7C1-45BA-84EA-E2AD6A468AB1}" sibTransId="{D5F0BEFF-2F60-429F-A6BB-68CF13AACCC0}"/>
    <dgm:cxn modelId="{73A4E61A-7FC1-44A6-BC4D-FA0E3786563B}" type="presOf" srcId="{91C0B56C-D5D4-420A-9AA1-C9406491F583}" destId="{B9A36993-C48A-4F3B-BA62-20B67FCB75A9}" srcOrd="0" destOrd="0" presId="urn:microsoft.com/office/officeart/2005/8/layout/radial6"/>
    <dgm:cxn modelId="{9F204AD2-E89A-40BC-A457-73140042F854}" srcId="{DE67354F-578C-46FC-9304-E24B6E5483A5}" destId="{F16A4BC3-0F63-4D4F-9C66-EBA3D4454F65}" srcOrd="2" destOrd="0" parTransId="{572890B0-6D06-4D01-BC99-6D978BA449EB}" sibTransId="{A358A74E-7C9F-4159-83C3-829B76BB68F5}"/>
    <dgm:cxn modelId="{3833B0A1-F931-4DE1-961D-94BB9F6707A9}" type="presOf" srcId="{A358A74E-7C9F-4159-83C3-829B76BB68F5}" destId="{5ED162E3-A713-4281-BEA5-658A83B1EF5F}" srcOrd="0" destOrd="0" presId="urn:microsoft.com/office/officeart/2005/8/layout/radial6"/>
    <dgm:cxn modelId="{4FECEB9A-C722-44DA-99A9-7CFCD30632DC}" type="presOf" srcId="{ADBFD852-CC52-4967-A7AB-E5A983EF1625}" destId="{179BC980-1DF3-4954-A5D7-CF24B0133C2F}" srcOrd="0" destOrd="0" presId="urn:microsoft.com/office/officeart/2005/8/layout/radial6"/>
    <dgm:cxn modelId="{CCE11BB7-2D11-4E7D-ADB3-598B14AA38F2}" type="presOf" srcId="{D4098697-5A8C-4864-B5A5-CD5D4DCC7038}" destId="{D1BD0DC1-6E36-404B-B081-C8487ADD7E3C}" srcOrd="0" destOrd="0" presId="urn:microsoft.com/office/officeart/2005/8/layout/radial6"/>
    <dgm:cxn modelId="{DCB73C8B-8369-4ACF-BC45-63AC88A168DA}" type="presParOf" srcId="{179BC980-1DF3-4954-A5D7-CF24B0133C2F}" destId="{9E4FEC01-2234-44FC-A601-8D04C103AB83}" srcOrd="0" destOrd="0" presId="urn:microsoft.com/office/officeart/2005/8/layout/radial6"/>
    <dgm:cxn modelId="{089F9F54-5D07-4B8E-8D98-8F1A3DD9C377}" type="presParOf" srcId="{179BC980-1DF3-4954-A5D7-CF24B0133C2F}" destId="{D1BD0DC1-6E36-404B-B081-C8487ADD7E3C}" srcOrd="1" destOrd="0" presId="urn:microsoft.com/office/officeart/2005/8/layout/radial6"/>
    <dgm:cxn modelId="{667ED027-200A-499F-8DD7-82D2854AEFEA}" type="presParOf" srcId="{179BC980-1DF3-4954-A5D7-CF24B0133C2F}" destId="{60C1377E-2771-49FE-BC4E-CD8E5E364C4F}" srcOrd="2" destOrd="0" presId="urn:microsoft.com/office/officeart/2005/8/layout/radial6"/>
    <dgm:cxn modelId="{959D613D-C494-467F-8FB4-62F6C7DCF412}" type="presParOf" srcId="{179BC980-1DF3-4954-A5D7-CF24B0133C2F}" destId="{16F942B0-C9E8-429A-AEF3-0A1F8AC9EFAE}" srcOrd="3" destOrd="0" presId="urn:microsoft.com/office/officeart/2005/8/layout/radial6"/>
    <dgm:cxn modelId="{3C5738EC-A131-4AD1-B6B9-914DF0E7FE13}" type="presParOf" srcId="{179BC980-1DF3-4954-A5D7-CF24B0133C2F}" destId="{E2DFD871-A023-414B-B5CF-838E6003EE09}" srcOrd="4" destOrd="0" presId="urn:microsoft.com/office/officeart/2005/8/layout/radial6"/>
    <dgm:cxn modelId="{401AA519-0D32-4572-807C-F37CF3D455EB}" type="presParOf" srcId="{179BC980-1DF3-4954-A5D7-CF24B0133C2F}" destId="{ED236F52-429A-4644-8C30-9CAC2F1FD0E9}" srcOrd="5" destOrd="0" presId="urn:microsoft.com/office/officeart/2005/8/layout/radial6"/>
    <dgm:cxn modelId="{E52BD609-44EC-4C1E-B9B7-52143AEA37F5}" type="presParOf" srcId="{179BC980-1DF3-4954-A5D7-CF24B0133C2F}" destId="{6D912D45-7768-474D-BDAB-414B5031E63F}" srcOrd="6" destOrd="0" presId="urn:microsoft.com/office/officeart/2005/8/layout/radial6"/>
    <dgm:cxn modelId="{84670448-6E85-4E29-B087-4EBAF58F87E4}" type="presParOf" srcId="{179BC980-1DF3-4954-A5D7-CF24B0133C2F}" destId="{41E5A56D-59ED-47CE-86F1-AE2C1E1B4586}" srcOrd="7" destOrd="0" presId="urn:microsoft.com/office/officeart/2005/8/layout/radial6"/>
    <dgm:cxn modelId="{5014C57F-87BC-4EBC-A97F-4AAC3D15A6C5}" type="presParOf" srcId="{179BC980-1DF3-4954-A5D7-CF24B0133C2F}" destId="{A8EE2AAB-401F-46D3-8084-92152C09C219}" srcOrd="8" destOrd="0" presId="urn:microsoft.com/office/officeart/2005/8/layout/radial6"/>
    <dgm:cxn modelId="{470F6FFA-D486-4145-BB3E-B31C1A27E2E9}" type="presParOf" srcId="{179BC980-1DF3-4954-A5D7-CF24B0133C2F}" destId="{5ED162E3-A713-4281-BEA5-658A83B1EF5F}" srcOrd="9" destOrd="0" presId="urn:microsoft.com/office/officeart/2005/8/layout/radial6"/>
    <dgm:cxn modelId="{3F37C31F-BCF6-4B61-8EC9-7F27A6A518F0}" type="presParOf" srcId="{179BC980-1DF3-4954-A5D7-CF24B0133C2F}" destId="{0DBA92DD-6791-40EB-8E75-3BF69279496E}" srcOrd="10" destOrd="0" presId="urn:microsoft.com/office/officeart/2005/8/layout/radial6"/>
    <dgm:cxn modelId="{09C7890E-ECD9-4AC8-9C86-1036C1F8CFC9}" type="presParOf" srcId="{179BC980-1DF3-4954-A5D7-CF24B0133C2F}" destId="{0B04E7DE-AA41-4CE5-80FC-6633A802A83D}" srcOrd="11" destOrd="0" presId="urn:microsoft.com/office/officeart/2005/8/layout/radial6"/>
    <dgm:cxn modelId="{B9AEACA2-5AC1-46D0-B593-4AA1EA33224E}" type="presParOf" srcId="{179BC980-1DF3-4954-A5D7-CF24B0133C2F}" destId="{B9A36993-C48A-4F3B-BA62-20B67FCB75A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36993-C48A-4F3B-BA62-20B67FCB75A9}">
      <dsp:nvSpPr>
        <dsp:cNvPr id="0" name=""/>
        <dsp:cNvSpPr/>
      </dsp:nvSpPr>
      <dsp:spPr>
        <a:xfrm>
          <a:off x="1240457" y="541957"/>
          <a:ext cx="3615085" cy="3615085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162E3-A713-4281-BEA5-658A83B1EF5F}">
      <dsp:nvSpPr>
        <dsp:cNvPr id="0" name=""/>
        <dsp:cNvSpPr/>
      </dsp:nvSpPr>
      <dsp:spPr>
        <a:xfrm>
          <a:off x="1240456" y="543689"/>
          <a:ext cx="3615085" cy="3615085"/>
        </a:xfrm>
        <a:prstGeom prst="blockArc">
          <a:avLst>
            <a:gd name="adj1" fmla="val 5453020"/>
            <a:gd name="adj2" fmla="val 1080337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12D45-7768-474D-BDAB-414B5031E63F}">
      <dsp:nvSpPr>
        <dsp:cNvPr id="0" name=""/>
        <dsp:cNvSpPr/>
      </dsp:nvSpPr>
      <dsp:spPr>
        <a:xfrm>
          <a:off x="1240457" y="543689"/>
          <a:ext cx="3615085" cy="3615085"/>
        </a:xfrm>
        <a:prstGeom prst="blockArc">
          <a:avLst>
            <a:gd name="adj1" fmla="val 21596626"/>
            <a:gd name="adj2" fmla="val 5453023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942B0-C9E8-429A-AEF3-0A1F8AC9EFAE}">
      <dsp:nvSpPr>
        <dsp:cNvPr id="0" name=""/>
        <dsp:cNvSpPr/>
      </dsp:nvSpPr>
      <dsp:spPr>
        <a:xfrm>
          <a:off x="1240457" y="541957"/>
          <a:ext cx="3615085" cy="3615085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FEC01-2234-44FC-A601-8D04C103AB83}">
      <dsp:nvSpPr>
        <dsp:cNvPr id="0" name=""/>
        <dsp:cNvSpPr/>
      </dsp:nvSpPr>
      <dsp:spPr>
        <a:xfrm>
          <a:off x="2216050" y="1517550"/>
          <a:ext cx="1663898" cy="1663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source</a:t>
          </a:r>
          <a:endParaRPr lang="en-US" sz="3100" kern="1200" dirty="0"/>
        </a:p>
      </dsp:txBody>
      <dsp:txXfrm>
        <a:off x="2459722" y="1761222"/>
        <a:ext cx="1176554" cy="1176554"/>
      </dsp:txXfrm>
    </dsp:sp>
    <dsp:sp modelId="{D1BD0DC1-6E36-404B-B081-C8487ADD7E3C}">
      <dsp:nvSpPr>
        <dsp:cNvPr id="0" name=""/>
        <dsp:cNvSpPr/>
      </dsp:nvSpPr>
      <dsp:spPr>
        <a:xfrm>
          <a:off x="2465635" y="1522"/>
          <a:ext cx="1164728" cy="1164728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Admin</a:t>
          </a:r>
          <a:endParaRPr lang="en-US" sz="1800" kern="1200" dirty="0"/>
        </a:p>
      </dsp:txBody>
      <dsp:txXfrm>
        <a:off x="2636205" y="172092"/>
        <a:ext cx="823588" cy="823588"/>
      </dsp:txXfrm>
    </dsp:sp>
    <dsp:sp modelId="{E2DFD871-A023-414B-B5CF-838E6003EE09}">
      <dsp:nvSpPr>
        <dsp:cNvPr id="0" name=""/>
        <dsp:cNvSpPr/>
      </dsp:nvSpPr>
      <dsp:spPr>
        <a:xfrm>
          <a:off x="4231248" y="1767135"/>
          <a:ext cx="1164728" cy="116472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Customers</a:t>
          </a:r>
          <a:endParaRPr lang="en-US" sz="1400" kern="1200" dirty="0"/>
        </a:p>
      </dsp:txBody>
      <dsp:txXfrm>
        <a:off x="4401818" y="1937705"/>
        <a:ext cx="823588" cy="823588"/>
      </dsp:txXfrm>
    </dsp:sp>
    <dsp:sp modelId="{41E5A56D-59ED-47CE-86F1-AE2C1E1B4586}">
      <dsp:nvSpPr>
        <dsp:cNvPr id="0" name=""/>
        <dsp:cNvSpPr/>
      </dsp:nvSpPr>
      <dsp:spPr>
        <a:xfrm>
          <a:off x="2438405" y="3534271"/>
          <a:ext cx="1164728" cy="116472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Peers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608975" y="3704841"/>
        <a:ext cx="823588" cy="823588"/>
      </dsp:txXfrm>
    </dsp:sp>
    <dsp:sp modelId="{0DBA92DD-6791-40EB-8E75-3BF69279496E}">
      <dsp:nvSpPr>
        <dsp:cNvPr id="0" name=""/>
        <dsp:cNvSpPr/>
      </dsp:nvSpPr>
      <dsp:spPr>
        <a:xfrm>
          <a:off x="700022" y="1767135"/>
          <a:ext cx="1164728" cy="116472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Local    media</a:t>
          </a:r>
          <a:endParaRPr lang="en-US" sz="2000" kern="1200" dirty="0"/>
        </a:p>
      </dsp:txBody>
      <dsp:txXfrm>
        <a:off x="870592" y="1937705"/>
        <a:ext cx="823588" cy="823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796D-2EFB-467A-9E0D-785F48DC4690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3D10-395E-42A9-874E-97252B4AE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9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1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6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Smartphones have been around for decades</a:t>
            </a:r>
            <a:r>
              <a:rPr lang="en-US" baseline="0" dirty="0" smtClean="0"/>
              <a:t> but the release of the original iPhone its</a:t>
            </a:r>
            <a:r>
              <a:rPr lang="en-US" dirty="0" smtClean="0"/>
              <a:t> Safari</a:t>
            </a:r>
            <a:r>
              <a:rPr lang="en-US" baseline="0" dirty="0" smtClean="0"/>
              <a:t> browser reinvented mobile browsing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60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Hundreds</a:t>
            </a:r>
            <a:r>
              <a:rPr lang="en-US" baseline="0" dirty="0" smtClean="0"/>
              <a:t> of devices in use today – and hundreds more that haven’t even been made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60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</a:t>
            </a:r>
            <a:r>
              <a:rPr lang="en-US" baseline="0" dirty="0" smtClean="0"/>
              <a:t> can change drastically over a few short years. You don’t want to put all your eggs in one basket.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00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Analytics – free</a:t>
            </a:r>
            <a:r>
              <a:rPr lang="en-US" baseline="0" dirty="0" smtClean="0"/>
              <a:t> analytics tool to view usage, device, location, </a:t>
            </a:r>
            <a:r>
              <a:rPr lang="en-US" baseline="0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need to do your research</a:t>
            </a:r>
          </a:p>
          <a:p>
            <a:r>
              <a:rPr lang="en-US" dirty="0" smtClean="0"/>
              <a:t>Google</a:t>
            </a:r>
            <a:r>
              <a:rPr lang="en-US" baseline="0" dirty="0" smtClean="0"/>
              <a:t> Analytics can provide this information to you</a:t>
            </a:r>
            <a:br>
              <a:rPr lang="en-US" baseline="0" dirty="0" smtClean="0"/>
            </a:br>
            <a:r>
              <a:rPr lang="en-US" baseline="0" dirty="0" smtClean="0"/>
              <a:t>Just because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dominates in the university setting doesn’t mean that you can ignore the other quarter of your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3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Unless</a:t>
            </a:r>
            <a:r>
              <a:rPr lang="en-US" baseline="0" dirty="0" smtClean="0"/>
              <a:t> you have a very specific application, a mobile website is your best bet. Cheaper, faster, device-agnostic</a:t>
            </a:r>
          </a:p>
          <a:p>
            <a:r>
              <a:rPr lang="en-US" baseline="0" dirty="0" smtClean="0"/>
              <a:t>Apps require specialized skills and tools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have the resources for an app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have existing web resources then you should be able to create a mobile-friendly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7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choose a hybrid model</a:t>
            </a:r>
          </a:p>
          <a:p>
            <a:endParaRPr lang="en-US" dirty="0" smtClean="0"/>
          </a:p>
          <a:p>
            <a:r>
              <a:rPr lang="en-US" dirty="0" smtClean="0"/>
              <a:t>A&amp;M app links to our mobile bus routes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2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Responsive</a:t>
            </a:r>
            <a:r>
              <a:rPr lang="en-US" baseline="0" dirty="0" smtClean="0"/>
              <a:t> web design coined in an article by Ethan </a:t>
            </a:r>
            <a:r>
              <a:rPr lang="en-US" baseline="0" dirty="0" err="1" smtClean="0"/>
              <a:t>Marcotte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Basically – rather than trying to design for every device out there, designs should be flexible so that they </a:t>
            </a:r>
            <a:r>
              <a:rPr lang="en-US" baseline="0" smtClean="0"/>
              <a:t>are usable </a:t>
            </a:r>
            <a:r>
              <a:rPr lang="en-US" baseline="0" dirty="0" smtClean="0"/>
              <a:t>on any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4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Twitter Bootstrap – free customizable template and framework that reformats the content</a:t>
            </a:r>
            <a:r>
              <a:rPr lang="en-US" baseline="0" dirty="0" smtClean="0"/>
              <a:t> based on the width of the viewport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 example of responsive design. We are developing a new website using </a:t>
            </a:r>
            <a:r>
              <a:rPr lang="en-US" dirty="0" err="1" smtClean="0"/>
              <a:t>boostrap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Bootstrap</a:t>
            </a:r>
            <a:r>
              <a:rPr lang="en-US" baseline="0" dirty="0" smtClean="0"/>
              <a:t> has built-in tools for dropdowns, banners and easy layout. It makes it easy to build a site that looks good on any screen size.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free tool Responsive.is allows you to see what your page will look</a:t>
            </a:r>
            <a:r>
              <a:rPr lang="en-US" baseline="0" dirty="0" smtClean="0"/>
              <a:t> like when viewed from different screen sizes.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view your site today through this site and see what changes you might want to make.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96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Twitter</a:t>
            </a:r>
            <a:r>
              <a:rPr lang="en-US" baseline="0" dirty="0" smtClean="0"/>
              <a:t> has 140 character limit, URLs are shortened to 20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Shooter – buses moving – twitter </a:t>
            </a:r>
            <a:r>
              <a:rPr lang="en-US" dirty="0" err="1" smtClean="0"/>
              <a:t>vs</a:t>
            </a:r>
            <a:r>
              <a:rPr lang="en-US" dirty="0" smtClean="0"/>
              <a:t> code maroon</a:t>
            </a:r>
          </a:p>
          <a:p>
            <a:r>
              <a:rPr lang="en-US" dirty="0" smtClean="0"/>
              <a:t>RSS – Really Simple</a:t>
            </a:r>
            <a:r>
              <a:rPr lang="en-US" baseline="0" dirty="0" smtClean="0"/>
              <a:t> Syndication – we use more for long term messages</a:t>
            </a:r>
          </a:p>
          <a:p>
            <a:r>
              <a:rPr lang="en-US" baseline="0" dirty="0" err="1" smtClean="0"/>
              <a:t>Facebook</a:t>
            </a:r>
            <a:endParaRPr lang="en-US" baseline="0" dirty="0" smtClean="0"/>
          </a:p>
          <a:p>
            <a:r>
              <a:rPr lang="en-US" baseline="0" dirty="0" smtClean="0"/>
              <a:t> - staffing</a:t>
            </a:r>
          </a:p>
          <a:p>
            <a:r>
              <a:rPr lang="en-US" baseline="0" dirty="0" smtClean="0"/>
              <a:t> - maintenance</a:t>
            </a:r>
          </a:p>
          <a:p>
            <a:r>
              <a:rPr lang="en-US" baseline="0" dirty="0" smtClean="0"/>
              <a:t> - spam</a:t>
            </a:r>
          </a:p>
          <a:p>
            <a:r>
              <a:rPr lang="en-US" baseline="0" dirty="0" smtClean="0"/>
              <a:t>Our university president tweets, also sends to us for issues, one of the most followed university president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4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TrendsMap.com is a site that</a:t>
            </a:r>
            <a:r>
              <a:rPr lang="en-US" baseline="0" dirty="0" smtClean="0"/>
              <a:t> tracks popular subjects on Twitter by geographic location so you can see what people in your area are talking about.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1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how easy it is to add video to your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55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mobile site</a:t>
            </a:r>
          </a:p>
          <a:p>
            <a:r>
              <a:rPr lang="en-US" dirty="0" smtClean="0"/>
              <a:t>  - we post transit</a:t>
            </a:r>
            <a:r>
              <a:rPr lang="en-US" baseline="0" dirty="0" smtClean="0"/>
              <a:t> leave times, maps and twitter feed</a:t>
            </a:r>
          </a:p>
          <a:p>
            <a:r>
              <a:rPr lang="en-US" baseline="0" dirty="0" smtClean="0"/>
              <a:t>QR codes – most commonly used as a URL but can also embed email, phone, YouTube video or any other text up to 4, 296 characters</a:t>
            </a:r>
          </a:p>
          <a:p>
            <a:r>
              <a:rPr lang="en-US" baseline="0" dirty="0" smtClean="0"/>
              <a:t>Bus banners</a:t>
            </a:r>
          </a:p>
          <a:p>
            <a:endParaRPr lang="en-US" dirty="0" smtClean="0"/>
          </a:p>
          <a:p>
            <a:r>
              <a:rPr lang="en-US" dirty="0" smtClean="0"/>
              <a:t>Free to create, paid sites offer tracking</a:t>
            </a:r>
            <a:r>
              <a:rPr lang="en-US" baseline="0" dirty="0" smtClean="0"/>
              <a:t> and link changes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BeQRious</a:t>
            </a:r>
            <a:r>
              <a:rPr lang="en-US" baseline="0" dirty="0" smtClean="0"/>
              <a:t> - $720 for 2 year renewal</a:t>
            </a:r>
            <a:br>
              <a:rPr lang="en-US" baseline="0" dirty="0" smtClean="0"/>
            </a:br>
            <a:r>
              <a:rPr lang="en-US" baseline="0" dirty="0" err="1" smtClean="0"/>
              <a:t>Geolocation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Devices</a:t>
            </a:r>
          </a:p>
          <a:p>
            <a:r>
              <a:rPr lang="en-US" baseline="0" dirty="0" smtClean="0"/>
              <a:t>Link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2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pay $396 a year for the service.</a:t>
            </a:r>
          </a:p>
          <a:p>
            <a:endParaRPr lang="en-US" dirty="0" smtClean="0"/>
          </a:p>
          <a:p>
            <a:r>
              <a:rPr lang="en-US" dirty="0" smtClean="0"/>
              <a:t>average of 150 chats per month. we only answer chats from 8am – 5 pm Monday through Friday. There are definitely more during football season, RV renewals, permit registration and the beginning of school. The subjects vary depending on what’s happening on campus. </a:t>
            </a:r>
          </a:p>
          <a:p>
            <a:endParaRPr lang="en-US" dirty="0" smtClean="0"/>
          </a:p>
          <a:p>
            <a:r>
              <a:rPr lang="en-US" dirty="0" smtClean="0"/>
              <a:t>We also use On-Line Chat to determine if we need to make changes on our website…for example…if people are asking a lot of the same questions, we may need to look at changing some wording to make it more clear for our customer.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8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point person who handles media questions, contact for publications, surveys, student interviews, </a:t>
            </a:r>
            <a:r>
              <a:rPr lang="en-US" dirty="0" err="1" smtClean="0"/>
              <a:t>etc</a:t>
            </a:r>
            <a:r>
              <a:rPr lang="en-US" dirty="0" smtClean="0"/>
              <a:t> – this person then facilitates the response and or interview – the tone must remain consistent throughout communications whether internal or external :  the organization must speak with ONE CLEAR VOICE in order to build upon a clear and positive message</a:t>
            </a:r>
          </a:p>
          <a:p>
            <a:endParaRPr lang="en-US" dirty="0" smtClean="0"/>
          </a:p>
          <a:p>
            <a:r>
              <a:rPr lang="en-US" dirty="0" smtClean="0"/>
              <a:t> WE make opportunities happen – new product introduction, new ways to communicate – 2-way ( online chat, pay by cell, mobile apps, </a:t>
            </a:r>
            <a:r>
              <a:rPr lang="en-US" dirty="0" err="1" smtClean="0"/>
              <a:t>etc</a:t>
            </a:r>
            <a:r>
              <a:rPr lang="en-US" dirty="0" smtClean="0"/>
              <a:t> )   reminders about bus service, educating our customers about the use of a service – car share, bike share, green initiatives </a:t>
            </a:r>
          </a:p>
          <a:p>
            <a:endParaRPr lang="en-US" dirty="0" smtClean="0"/>
          </a:p>
          <a:p>
            <a:r>
              <a:rPr lang="en-US" dirty="0" smtClean="0"/>
              <a:t>Use student newspaper, website, intranet, radio if possible – free PR through news outlets when sent as press release…, student involvement at resource tables, university news , trade publications, industry organizations</a:t>
            </a:r>
          </a:p>
          <a:p>
            <a:endParaRPr lang="en-US" dirty="0" smtClean="0"/>
          </a:p>
          <a:p>
            <a:r>
              <a:rPr lang="en-US" dirty="0" smtClean="0"/>
              <a:t>Positive Public relations is your source of loyalty, credibility and trust –</a:t>
            </a:r>
          </a:p>
          <a:p>
            <a:endParaRPr lang="en-US" dirty="0" smtClean="0"/>
          </a:p>
          <a:p>
            <a:r>
              <a:rPr lang="en-US" dirty="0" smtClean="0"/>
              <a:t>WHY – this is how attitudes are changed and then maintained in a positive 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7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22797C-0B0A-4A79-8CB7-0DCE9B798721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</a:rPr>
              <a:t>Department budget of $30 million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</a:rPr>
              <a:t>Parking budget of $20 million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</a:rPr>
              <a:t>Transit budget of $7 million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</a:rPr>
              <a:t>160 budgeted employees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</a:rPr>
              <a:t>300 student workers</a:t>
            </a:r>
          </a:p>
          <a:p>
            <a:pPr eaLnBrk="1" hangingPunct="1">
              <a:buFontTx/>
              <a:buChar char="•"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00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93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0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0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6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act of of hugging an imaginary person. </a:t>
            </a:r>
          </a:p>
          <a:p>
            <a:endParaRPr lang="en-US" dirty="0" smtClean="0"/>
          </a:p>
          <a:p>
            <a:r>
              <a:rPr lang="en-US" dirty="0" smtClean="0"/>
              <a:t>Operating an automobile without proper proof of insurance. </a:t>
            </a:r>
          </a:p>
          <a:p>
            <a:endParaRPr lang="en-US" dirty="0" smtClean="0"/>
          </a:p>
          <a:p>
            <a:r>
              <a:rPr lang="en-US" dirty="0" smtClean="0"/>
              <a:t>to act infantile and obstinate; to reject common sense in favor of self-interest regardless of consequences "My, you are sure acting congressional today. Shame on you.“</a:t>
            </a:r>
          </a:p>
          <a:p>
            <a:endParaRPr lang="en-US" dirty="0" smtClean="0"/>
          </a:p>
          <a:p>
            <a:r>
              <a:rPr lang="en-US" dirty="0" smtClean="0"/>
              <a:t>A food or beverage that is so delicious that ingesting it is akin to a religious experience. </a:t>
            </a:r>
          </a:p>
          <a:p>
            <a:endParaRPr lang="en-US" dirty="0" smtClean="0"/>
          </a:p>
          <a:p>
            <a:r>
              <a:rPr lang="en-US" dirty="0" smtClean="0"/>
              <a:t>UrbanDictionary.com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most popular ways Generation</a:t>
            </a:r>
            <a:r>
              <a:rPr lang="en-US" baseline="0" dirty="0" smtClean="0"/>
              <a:t> Y (college-age students) communicate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04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63340-3158-41F9-A5F2-A6DA7D59BA97}" type="slidenum">
              <a:rPr lang="en-US"/>
              <a:pPr/>
              <a:t>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3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5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primaryWhiteMaroon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4925161" cy="186522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Slogo3in.t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28" y="76200"/>
            <a:ext cx="3541472" cy="688533"/>
          </a:xfrm>
          <a:prstGeom prst="rect">
            <a:avLst/>
          </a:prstGeom>
        </p:spPr>
      </p:pic>
      <p:pic>
        <p:nvPicPr>
          <p:cNvPr id="12" name="Picture 11" descr="primaryWhiteMaroon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2D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2D4"/>
              </a:solidFill>
            </a:endParaRPr>
          </a:p>
        </p:txBody>
      </p:sp>
      <p:pic>
        <p:nvPicPr>
          <p:cNvPr id="28" name="Picture 27" descr="primaryWhiteMaroon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4925161" cy="18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5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1B8E8-061B-4594-9A0D-B5E89F37F096}" type="datetimeFigureOut">
              <a:rPr lang="en-US" smtClean="0">
                <a:solidFill>
                  <a:prstClr val="black"/>
                </a:solidFill>
              </a:rPr>
              <a:pPr/>
              <a:t>4/3/2013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AE8DA-3975-428A-B8BF-56750FCB4C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1B8E8-061B-4594-9A0D-B5E89F37F096}" type="datetimeFigureOut">
              <a:rPr lang="en-US" smtClean="0">
                <a:solidFill>
                  <a:prstClr val="black"/>
                </a:solidFill>
              </a:rPr>
              <a:pPr/>
              <a:t>4/3/2013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AE8DA-3975-428A-B8BF-56750FCB4C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8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1B8E8-061B-4594-9A0D-B5E89F37F096}" type="datetimeFigureOut">
              <a:rPr lang="en-US" smtClean="0">
                <a:solidFill>
                  <a:prstClr val="black"/>
                </a:solidFill>
              </a:rPr>
              <a:pPr/>
              <a:t>4/3/2013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AE8DA-3975-428A-B8BF-56750FCB4C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8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1B8E8-061B-4594-9A0D-B5E89F37F096}" type="datetimeFigureOut">
              <a:rPr lang="en-US" smtClean="0">
                <a:solidFill>
                  <a:prstClr val="black"/>
                </a:solidFill>
              </a:rPr>
              <a:pPr/>
              <a:t>4/3/2013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AE8DA-3975-428A-B8BF-56750FCB4C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2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1B8E8-061B-4594-9A0D-B5E89F37F096}" type="datetimeFigureOut">
              <a:rPr lang="en-US" smtClean="0">
                <a:solidFill>
                  <a:prstClr val="black"/>
                </a:solidFill>
              </a:rPr>
              <a:pPr/>
              <a:t>4/3/2013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AE8DA-3975-428A-B8BF-56750FCB4C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7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1B8E8-061B-4594-9A0D-B5E89F37F096}" type="datetimeFigureOut">
              <a:rPr lang="en-US" smtClean="0">
                <a:solidFill>
                  <a:prstClr val="black"/>
                </a:solidFill>
              </a:rPr>
              <a:pPr/>
              <a:t>4/3/2013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AE8DA-3975-428A-B8BF-56750FCB4C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6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1B8E8-061B-4594-9A0D-B5E89F37F096}" type="datetimeFigureOut">
              <a:rPr lang="en-US" smtClean="0">
                <a:solidFill>
                  <a:prstClr val="black"/>
                </a:solidFill>
              </a:rPr>
              <a:pPr/>
              <a:t>4/3/2013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AE8DA-3975-428A-B8BF-56750FCB4C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7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1B8E8-061B-4594-9A0D-B5E89F37F096}" type="datetimeFigureOut">
              <a:rPr lang="en-US" smtClean="0">
                <a:solidFill>
                  <a:prstClr val="black"/>
                </a:solidFill>
              </a:rPr>
              <a:pPr/>
              <a:t>4/3/2013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AE8DA-3975-428A-B8BF-56750FCB4C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3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1B8E8-061B-4594-9A0D-B5E89F37F096}" type="datetimeFigureOut">
              <a:rPr lang="en-US" smtClean="0">
                <a:solidFill>
                  <a:prstClr val="black"/>
                </a:solidFill>
              </a:rPr>
              <a:pPr/>
              <a:t>4/3/2013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AE8DA-3975-428A-B8BF-56750FCB4C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43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1B8E8-061B-4594-9A0D-B5E89F37F096}" type="datetimeFigureOut">
              <a:rPr lang="en-US" smtClean="0">
                <a:solidFill>
                  <a:prstClr val="black"/>
                </a:solidFill>
              </a:rPr>
              <a:pPr/>
              <a:t>4/3/2013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AE8DA-3975-428A-B8BF-56750FCB4C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7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01819" cy="312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2D4"/>
              </a:solidFill>
            </a:endParaRPr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FFF2D4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rgbClr val="FFF2D4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01819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Responsive.wm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dgxnk7JEo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une@tamu.ed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nniferl@tamu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Keeping it Real!</a:t>
            </a:r>
            <a:br>
              <a:rPr lang="en-US" dirty="0"/>
            </a:br>
            <a:r>
              <a:rPr lang="en-US" dirty="0"/>
              <a:t>Controlling the Message 2013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MSTPA Annual Conference</a:t>
            </a:r>
            <a:br>
              <a:rPr lang="en-US" dirty="0" smtClean="0"/>
            </a:br>
            <a:r>
              <a:rPr lang="en-US" dirty="0" smtClean="0"/>
              <a:t>Baton Rouge, 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3351311"/>
          </a:xfrm>
        </p:spPr>
      </p:pic>
    </p:spTree>
    <p:extLst>
      <p:ext uri="{BB962C8B-B14F-4D97-AF65-F5344CB8AC3E}">
        <p14:creationId xmlns:p14="http://schemas.microsoft.com/office/powerpoint/2010/main" val="2918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7048"/>
            <a:ext cx="8229600" cy="3351311"/>
          </a:xfrm>
        </p:spPr>
      </p:pic>
    </p:spTree>
    <p:extLst>
      <p:ext uri="{BB962C8B-B14F-4D97-AF65-F5344CB8AC3E}">
        <p14:creationId xmlns:p14="http://schemas.microsoft.com/office/powerpoint/2010/main" val="17049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7048"/>
            <a:ext cx="8229600" cy="3351311"/>
          </a:xfrm>
        </p:spPr>
      </p:pic>
    </p:spTree>
    <p:extLst>
      <p:ext uri="{BB962C8B-B14F-4D97-AF65-F5344CB8AC3E}">
        <p14:creationId xmlns:p14="http://schemas.microsoft.com/office/powerpoint/2010/main" val="16095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7413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As spring break approaches, I  want to quickly remind you of some great services we offer which may help make your break even better and introduce some new services for this semester.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have teamed up with </a:t>
            </a:r>
            <a:r>
              <a:rPr lang="en-US" dirty="0" err="1"/>
              <a:t>CampusConnector</a:t>
            </a:r>
            <a:r>
              <a:rPr lang="en-US" dirty="0"/>
              <a:t> to offer </a:t>
            </a:r>
            <a:r>
              <a:rPr lang="en-US" b="1" dirty="0"/>
              <a:t>break shuttle service </a:t>
            </a:r>
            <a:r>
              <a:rPr lang="en-US" dirty="0"/>
              <a:t>to Dallas, Waco, Austin, Houston and San Antonio for only $35 each way!  Find out more and sign up for the spring break shuttle at http://www.breakshuttle.com/collections/all-schools/products/texas-a-m-university-break-shuttle</a:t>
            </a:r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also a FREE </a:t>
            </a:r>
            <a:r>
              <a:rPr lang="en-US" b="1" dirty="0"/>
              <a:t>ride share service </a:t>
            </a:r>
            <a:r>
              <a:rPr lang="en-US" dirty="0"/>
              <a:t>through </a:t>
            </a:r>
            <a:r>
              <a:rPr lang="en-US" dirty="0" err="1"/>
              <a:t>Zimride</a:t>
            </a:r>
            <a:r>
              <a:rPr lang="en-US" dirty="0"/>
              <a:t>. This program connects Aggie drivers and riders who need to travel near or far.   Share a ride this spring break! For more information visit our website at http://transport.tamu.edu/parking/rideshare.aspx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also offer a </a:t>
            </a:r>
            <a:r>
              <a:rPr lang="en-US" b="1" dirty="0"/>
              <a:t>car share program </a:t>
            </a:r>
            <a:r>
              <a:rPr lang="en-US" dirty="0"/>
              <a:t>through Hertz on Demand! Students 18 years old and up with valid driver’s licenses can rent vehicles for as low as $8/hour which includes gas and insurance! Check it out at http://transport.tamu.edu/parking/carshare.aspx</a:t>
            </a:r>
          </a:p>
          <a:p>
            <a:endParaRPr lang="en-US" dirty="0"/>
          </a:p>
          <a:p>
            <a:r>
              <a:rPr lang="en-US" dirty="0" smtClean="0"/>
              <a:t>Bikes </a:t>
            </a:r>
            <a:r>
              <a:rPr lang="en-US" dirty="0"/>
              <a:t>may be leased by the month, semester or year through a partnership with </a:t>
            </a:r>
            <a:r>
              <a:rPr lang="en-US" dirty="0" err="1"/>
              <a:t>MaroonBikes</a:t>
            </a:r>
            <a:r>
              <a:rPr lang="en-US" dirty="0"/>
              <a:t> and we offer a </a:t>
            </a:r>
            <a:r>
              <a:rPr lang="en-US" b="1" dirty="0" smtClean="0"/>
              <a:t>borrow-a-bike program </a:t>
            </a:r>
            <a:r>
              <a:rPr lang="en-US" dirty="0" smtClean="0"/>
              <a:t>for </a:t>
            </a:r>
            <a:r>
              <a:rPr lang="en-US" dirty="0"/>
              <a:t>a FREE, one day bike loan. Learn more at http://transport.tamu.edu/bicycles.aspx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July </a:t>
            </a:r>
            <a:r>
              <a:rPr lang="en-US" b="1" dirty="0" smtClean="0"/>
              <a:t>2007</a:t>
            </a:r>
            <a:r>
              <a:rPr lang="en-US" dirty="0" smtClean="0"/>
              <a:t>, barely </a:t>
            </a:r>
            <a:r>
              <a:rPr lang="en-US" b="1" dirty="0" smtClean="0"/>
              <a:t>9 million </a:t>
            </a:r>
            <a:r>
              <a:rPr lang="en-US" dirty="0" smtClean="0"/>
              <a:t>Americans owned a smartphone (4% of the mobile market)</a:t>
            </a:r>
          </a:p>
          <a:p>
            <a:r>
              <a:rPr lang="en-US" dirty="0" smtClean="0"/>
              <a:t>In July </a:t>
            </a:r>
            <a:r>
              <a:rPr lang="en-US" b="1" dirty="0" smtClean="0"/>
              <a:t>2012</a:t>
            </a:r>
            <a:r>
              <a:rPr lang="en-US" dirty="0" smtClean="0"/>
              <a:t> nearly </a:t>
            </a:r>
            <a:r>
              <a:rPr lang="en-US" b="1" dirty="0" smtClean="0"/>
              <a:t>110 million </a:t>
            </a:r>
            <a:r>
              <a:rPr lang="en-US" dirty="0" smtClean="0"/>
              <a:t>Americans owned a smartphone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31237" cy="453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2556" y="5923128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Original iPhone introduced June 29, 2007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38200" y="5105400"/>
            <a:ext cx="908713" cy="817728"/>
          </a:xfrm>
          <a:custGeom>
            <a:avLst/>
            <a:gdLst>
              <a:gd name="connsiteX0" fmla="*/ 550588 w 550588"/>
              <a:gd name="connsiteY0" fmla="*/ 1037229 h 1037229"/>
              <a:gd name="connsiteX1" fmla="*/ 4678 w 550588"/>
              <a:gd name="connsiteY1" fmla="*/ 368489 h 1037229"/>
              <a:gd name="connsiteX2" fmla="*/ 263985 w 550588"/>
              <a:gd name="connsiteY2" fmla="*/ 0 h 103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588" h="1037229">
                <a:moveTo>
                  <a:pt x="550588" y="1037229"/>
                </a:moveTo>
                <a:cubicBezTo>
                  <a:pt x="301516" y="789294"/>
                  <a:pt x="52445" y="541360"/>
                  <a:pt x="4678" y="368489"/>
                </a:cubicBezTo>
                <a:cubicBezTo>
                  <a:pt x="-43089" y="195617"/>
                  <a:pt x="291280" y="90985"/>
                  <a:pt x="263985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1235406" cy="22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mobile web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39061"/>
            <a:ext cx="6638071" cy="480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849" y="1048291"/>
            <a:ext cx="4919450" cy="3651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79" y="3399445"/>
            <a:ext cx="6172200" cy="2982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399445"/>
            <a:ext cx="2096479" cy="2096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894582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Over </a:t>
            </a:r>
            <a:r>
              <a:rPr lang="en-US" sz="3200" b="1" dirty="0"/>
              <a:t>5 billion </a:t>
            </a:r>
            <a:r>
              <a:rPr lang="en-US" sz="3200" dirty="0"/>
              <a:t>devices connect to the </a:t>
            </a:r>
            <a:r>
              <a:rPr lang="en-US" sz="3200" dirty="0" smtClean="0"/>
              <a:t>internet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Over </a:t>
            </a:r>
            <a:r>
              <a:rPr lang="en-US" sz="3200" b="1" dirty="0"/>
              <a:t>22 billion </a:t>
            </a:r>
            <a:r>
              <a:rPr lang="en-US" sz="3200" dirty="0"/>
              <a:t>expected within </a:t>
            </a:r>
            <a:r>
              <a:rPr lang="en-US" sz="3200" b="1" dirty="0"/>
              <a:t>10 </a:t>
            </a:r>
            <a:r>
              <a:rPr lang="en-US" sz="3200" b="1" dirty="0" smtClean="0"/>
              <a:t>years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Users spend 9% more time browsing on a </a:t>
            </a:r>
            <a:r>
              <a:rPr lang="en-US" sz="3200" b="1" dirty="0" smtClean="0"/>
              <a:t>mobile </a:t>
            </a:r>
            <a:r>
              <a:rPr lang="en-US" sz="3200" b="1" dirty="0" smtClean="0"/>
              <a:t>device than on a PC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714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World-Wide Smartphone Sales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82" cy="6248400"/>
          </a:xfrm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From Wikimedia Commons freely licensed media file repository under the Creative Commons Attribution-Share Alike 3.0 </a:t>
            </a:r>
            <a:r>
              <a:rPr lang="en-US" sz="1400" i="1" dirty="0" err="1" smtClean="0"/>
              <a:t>Unported</a:t>
            </a:r>
            <a:r>
              <a:rPr lang="en-US" sz="1400" i="1" dirty="0" smtClean="0"/>
              <a:t> license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50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2007-2012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31421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Nokia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762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Android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657600"/>
            <a:ext cx="18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F191C"/>
                </a:solidFill>
              </a:rPr>
              <a:t>Blackberry</a:t>
            </a:r>
            <a:endParaRPr lang="en-US" sz="2800" b="1" dirty="0">
              <a:solidFill>
                <a:srgbClr val="8F19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45542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iPhone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284" y="1324159"/>
            <a:ext cx="7367516" cy="5095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Tool: Google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YOUR customers?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56373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Transportation Services site</a:t>
            </a:r>
            <a:br>
              <a:rPr lang="en-US" sz="2000" b="1" i="1" dirty="0" smtClean="0"/>
            </a:br>
            <a:r>
              <a:rPr lang="en-US" sz="2000" b="1" i="1" dirty="0" smtClean="0"/>
              <a:t>May </a:t>
            </a:r>
            <a:r>
              <a:rPr lang="en-US" sz="2000" b="1" i="1" dirty="0"/>
              <a:t>30, 2012 - Feb 11, </a:t>
            </a:r>
            <a:r>
              <a:rPr lang="en-US" sz="2000" b="1" i="1" dirty="0" smtClean="0"/>
              <a:t>2013</a:t>
            </a:r>
            <a:endParaRPr lang="en-US" sz="2000" b="1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876800" y="1309230"/>
            <a:ext cx="4495800" cy="3886200"/>
            <a:chOff x="4876800" y="1309230"/>
            <a:chExt cx="4495800" cy="388620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93159166"/>
                </p:ext>
              </p:extLst>
            </p:nvPr>
          </p:nvGraphicFramePr>
          <p:xfrm>
            <a:off x="4876800" y="1309230"/>
            <a:ext cx="4495800" cy="3886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7086600" y="1804987"/>
              <a:ext cx="1676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FF"/>
                  </a:solidFill>
                </a:rPr>
                <a:t>Mobile/</a:t>
              </a:r>
              <a:br>
                <a:rPr lang="en-US" sz="2800" b="1" dirty="0" smtClean="0">
                  <a:solidFill>
                    <a:srgbClr val="FFFFFF"/>
                  </a:solidFill>
                </a:rPr>
              </a:br>
              <a:r>
                <a:rPr lang="en-US" sz="2800" b="1" dirty="0" smtClean="0">
                  <a:solidFill>
                    <a:srgbClr val="FFFFFF"/>
                  </a:solidFill>
                </a:rPr>
                <a:t>Tablet</a:t>
              </a:r>
              <a:br>
                <a:rPr lang="en-US" sz="2800" b="1" dirty="0" smtClean="0">
                  <a:solidFill>
                    <a:srgbClr val="FFFFFF"/>
                  </a:solidFill>
                </a:rPr>
              </a:br>
              <a:r>
                <a:rPr lang="en-US" sz="2800" b="1" dirty="0" smtClean="0">
                  <a:solidFill>
                    <a:srgbClr val="FFFFFF"/>
                  </a:solidFill>
                </a:rPr>
                <a:t>23%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7400" y="3363411"/>
              <a:ext cx="2057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FF"/>
                  </a:solidFill>
                </a:rPr>
                <a:t>Desktop/</a:t>
              </a:r>
              <a:br>
                <a:rPr lang="en-US" sz="3200" b="1" dirty="0" smtClean="0">
                  <a:solidFill>
                    <a:srgbClr val="FFFFFF"/>
                  </a:solidFill>
                </a:rPr>
              </a:br>
              <a:r>
                <a:rPr lang="en-US" sz="3200" b="1" dirty="0" smtClean="0">
                  <a:solidFill>
                    <a:srgbClr val="FFFFFF"/>
                  </a:solidFill>
                </a:rPr>
                <a:t>Laptop</a:t>
              </a:r>
              <a:br>
                <a:rPr lang="en-US" sz="3200" b="1" dirty="0" smtClean="0">
                  <a:solidFill>
                    <a:srgbClr val="FFFFFF"/>
                  </a:solidFill>
                </a:rPr>
              </a:br>
              <a:r>
                <a:rPr lang="en-US" sz="3200" b="1" dirty="0" smtClean="0">
                  <a:solidFill>
                    <a:srgbClr val="FFFFFF"/>
                  </a:solidFill>
                </a:rPr>
                <a:t>77%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296" y="1348782"/>
            <a:ext cx="6068704" cy="5509218"/>
            <a:chOff x="27296" y="1348782"/>
            <a:chExt cx="6068704" cy="5509218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3203846"/>
                </p:ext>
              </p:extLst>
            </p:nvPr>
          </p:nvGraphicFramePr>
          <p:xfrm>
            <a:off x="27296" y="1815405"/>
            <a:ext cx="6068704" cy="50425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2451196" y="4478743"/>
              <a:ext cx="2057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FFFFFF"/>
                  </a:solidFill>
                </a:rPr>
                <a:t>iOS</a:t>
              </a:r>
              <a:r>
                <a:rPr lang="en-US" sz="4400" b="1" dirty="0" smtClean="0">
                  <a:solidFill>
                    <a:srgbClr val="FFFFFF"/>
                  </a:solidFill>
                </a:rPr>
                <a:t/>
              </a:r>
              <a:br>
                <a:rPr lang="en-US" sz="4400" b="1" dirty="0" smtClean="0">
                  <a:solidFill>
                    <a:srgbClr val="FFFFFF"/>
                  </a:solidFill>
                </a:rPr>
              </a:br>
              <a:r>
                <a:rPr lang="en-US" sz="4400" b="1" dirty="0" smtClean="0">
                  <a:solidFill>
                    <a:srgbClr val="FFFFFF"/>
                  </a:solidFill>
                </a:rPr>
                <a:t>73%</a:t>
              </a:r>
              <a:endParaRPr lang="en-US" sz="4400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0600" y="3189982"/>
              <a:ext cx="2057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FF"/>
                  </a:solidFill>
                </a:rPr>
                <a:t>Android</a:t>
              </a:r>
              <a:br>
                <a:rPr lang="en-US" sz="3200" b="1" dirty="0" smtClean="0">
                  <a:solidFill>
                    <a:srgbClr val="FFFFFF"/>
                  </a:solidFill>
                </a:rPr>
              </a:br>
              <a:r>
                <a:rPr lang="en-US" sz="3200" b="1" dirty="0" smtClean="0">
                  <a:solidFill>
                    <a:srgbClr val="FFFFFF"/>
                  </a:solidFill>
                </a:rPr>
                <a:t>25%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5385" y="1405929"/>
              <a:ext cx="148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63636"/>
                  </a:solidFill>
                </a:rPr>
                <a:t>Windows Phone</a:t>
              </a:r>
              <a:br>
                <a:rPr lang="en-US" sz="1600" b="1" dirty="0" smtClean="0">
                  <a:solidFill>
                    <a:srgbClr val="363636"/>
                  </a:solidFill>
                </a:rPr>
              </a:br>
              <a:r>
                <a:rPr lang="en-US" sz="1600" b="1" dirty="0" smtClean="0">
                  <a:solidFill>
                    <a:srgbClr val="363636"/>
                  </a:solidFill>
                </a:rPr>
                <a:t>1%</a:t>
              </a:r>
              <a:endParaRPr lang="en-US" sz="1600" b="1" dirty="0">
                <a:solidFill>
                  <a:srgbClr val="36363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99966" y="1348782"/>
              <a:ext cx="17409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63636"/>
                  </a:solidFill>
                </a:rPr>
                <a:t>BlackBerry</a:t>
              </a:r>
              <a:br>
                <a:rPr lang="en-US" sz="1600" b="1" dirty="0" smtClean="0">
                  <a:solidFill>
                    <a:srgbClr val="363636"/>
                  </a:solidFill>
                </a:rPr>
              </a:br>
              <a:r>
                <a:rPr lang="en-US" sz="1600" b="1" dirty="0" smtClean="0">
                  <a:solidFill>
                    <a:srgbClr val="363636"/>
                  </a:solidFill>
                </a:rPr>
                <a:t>1%</a:t>
              </a:r>
              <a:endParaRPr lang="en-US" sz="1600" b="1" dirty="0">
                <a:solidFill>
                  <a:srgbClr val="36363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52800" y="1411979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63636"/>
                  </a:solidFill>
                </a:rPr>
                <a:t>Other</a:t>
              </a:r>
              <a:br>
                <a:rPr lang="en-US" sz="1600" b="1" dirty="0" smtClean="0">
                  <a:solidFill>
                    <a:srgbClr val="363636"/>
                  </a:solidFill>
                </a:rPr>
              </a:br>
              <a:r>
                <a:rPr lang="en-US" sz="1600" b="1" dirty="0" smtClean="0">
                  <a:solidFill>
                    <a:srgbClr val="363636"/>
                  </a:solidFill>
                </a:rPr>
                <a:t>&lt; 1%</a:t>
              </a:r>
              <a:endParaRPr lang="en-US" sz="1600" b="1" dirty="0">
                <a:solidFill>
                  <a:srgbClr val="363636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019300" y="1922521"/>
              <a:ext cx="851137" cy="439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971800" y="1922521"/>
              <a:ext cx="0" cy="4396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098896" y="1922521"/>
              <a:ext cx="381000" cy="3144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-228600" y="1295400"/>
            <a:ext cx="6517360" cy="5315048"/>
            <a:chOff x="4953000" y="6858000"/>
            <a:chExt cx="6517360" cy="5315048"/>
          </a:xfrm>
        </p:grpSpPr>
        <p:graphicFrame>
          <p:nvGraphicFramePr>
            <p:cNvPr id="31" name="Chart 3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62939456"/>
                </p:ext>
              </p:extLst>
            </p:nvPr>
          </p:nvGraphicFramePr>
          <p:xfrm>
            <a:off x="4953000" y="7689426"/>
            <a:ext cx="6517360" cy="4426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4953000" y="6858000"/>
              <a:ext cx="6336289" cy="5315048"/>
              <a:chOff x="4956772" y="6864370"/>
              <a:chExt cx="6336289" cy="5315048"/>
            </a:xfrm>
          </p:grpSpPr>
          <p:graphicFrame>
            <p:nvGraphicFramePr>
              <p:cNvPr id="12" name="Chart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50944182"/>
                  </p:ext>
                </p:extLst>
              </p:nvPr>
            </p:nvGraphicFramePr>
            <p:xfrm>
              <a:off x="5181600" y="7689426"/>
              <a:ext cx="6111461" cy="44899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8229600" y="9721973"/>
                <a:ext cx="2057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FFFFFF"/>
                    </a:solidFill>
                  </a:rPr>
                  <a:t>iPhone</a:t>
                </a:r>
                <a:br>
                  <a:rPr lang="en-US" sz="4400" b="1" dirty="0" smtClean="0">
                    <a:solidFill>
                      <a:srgbClr val="FFFFFF"/>
                    </a:solidFill>
                  </a:rPr>
                </a:br>
                <a:r>
                  <a:rPr lang="en-US" sz="4400" b="1" dirty="0" smtClean="0">
                    <a:solidFill>
                      <a:srgbClr val="FFFFFF"/>
                    </a:solidFill>
                  </a:rPr>
                  <a:t>56%</a:t>
                </a:r>
                <a:endParaRPr lang="en-US" sz="4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19800" y="9906000"/>
                <a:ext cx="2057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 smtClean="0">
                    <a:solidFill>
                      <a:srgbClr val="FFFFFF"/>
                    </a:solidFill>
                  </a:rPr>
                  <a:t>iPad</a:t>
                </a:r>
                <a:r>
                  <a:rPr lang="en-US" sz="4400" b="1" dirty="0" smtClean="0">
                    <a:solidFill>
                      <a:srgbClr val="FFFFFF"/>
                    </a:solidFill>
                  </a:rPr>
                  <a:t/>
                </a:r>
                <a:br>
                  <a:rPr lang="en-US" sz="4400" b="1" dirty="0" smtClean="0">
                    <a:solidFill>
                      <a:srgbClr val="FFFFFF"/>
                    </a:solidFill>
                  </a:rPr>
                </a:br>
                <a:r>
                  <a:rPr lang="en-US" sz="4400" b="1" dirty="0" smtClean="0">
                    <a:solidFill>
                      <a:srgbClr val="FFFFFF"/>
                    </a:solidFill>
                  </a:rPr>
                  <a:t>16%</a:t>
                </a:r>
                <a:endParaRPr lang="en-US" sz="4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11946" y="6864370"/>
                <a:ext cx="166374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Lots of other stuff</a:t>
                </a:r>
                <a:endParaRPr lang="en-US" sz="28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3022742">
                <a:off x="6267868" y="5842510"/>
                <a:ext cx="1148071" cy="3770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900" dirty="0" smtClean="0"/>
                  <a:t>{</a:t>
                </a:r>
                <a:endParaRPr lang="en-US" sz="23900" dirty="0"/>
              </a:p>
            </p:txBody>
          </p:sp>
        </p:grpSp>
      </p:grpSp>
      <p:sp>
        <p:nvSpPr>
          <p:cNvPr id="21" name="Freeform 20"/>
          <p:cNvSpPr/>
          <p:nvPr/>
        </p:nvSpPr>
        <p:spPr>
          <a:xfrm rot="1152089">
            <a:off x="4104330" y="1195082"/>
            <a:ext cx="3214662" cy="1910832"/>
          </a:xfrm>
          <a:custGeom>
            <a:avLst/>
            <a:gdLst>
              <a:gd name="connsiteX0" fmla="*/ 2374711 w 2374711"/>
              <a:gd name="connsiteY0" fmla="*/ 0 h 1883391"/>
              <a:gd name="connsiteX1" fmla="*/ 327546 w 2374711"/>
              <a:gd name="connsiteY1" fmla="*/ 777922 h 1883391"/>
              <a:gd name="connsiteX2" fmla="*/ 0 w 2374711"/>
              <a:gd name="connsiteY2" fmla="*/ 1883391 h 188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711" h="1883391">
                <a:moveTo>
                  <a:pt x="2374711" y="0"/>
                </a:moveTo>
                <a:cubicBezTo>
                  <a:pt x="1549021" y="232012"/>
                  <a:pt x="723331" y="464024"/>
                  <a:pt x="327546" y="777922"/>
                </a:cubicBezTo>
                <a:cubicBezTo>
                  <a:pt x="-68239" y="1091821"/>
                  <a:pt x="68239" y="1683224"/>
                  <a:pt x="0" y="1883391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33400"/>
            <a:ext cx="5232400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A&amp;M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Texas’ first public institution of higher learning</a:t>
            </a:r>
          </a:p>
          <a:p>
            <a:pPr eaLnBrk="1" hangingPunct="1"/>
            <a:r>
              <a:rPr lang="en-US" dirty="0" smtClean="0"/>
              <a:t>Land-Grant, Sea-Grant and Space-Grant university</a:t>
            </a:r>
          </a:p>
          <a:p>
            <a:pPr eaLnBrk="1" hangingPunct="1"/>
            <a:r>
              <a:rPr lang="en-US" dirty="0" smtClean="0"/>
              <a:t>Seventh-largest university in enrollment</a:t>
            </a:r>
          </a:p>
          <a:p>
            <a:pPr eaLnBrk="1" hangingPunct="1"/>
            <a:r>
              <a:rPr lang="en-US" dirty="0" smtClean="0"/>
              <a:t>12,000 faculty/staff, 50,000 students</a:t>
            </a:r>
          </a:p>
          <a:p>
            <a:pPr eaLnBrk="1" hangingPunct="1"/>
            <a:r>
              <a:rPr lang="en-US" dirty="0" smtClean="0"/>
              <a:t>One of largest campuses – 5200 acres</a:t>
            </a:r>
          </a:p>
          <a:p>
            <a:pPr eaLnBrk="1" hangingPunct="1"/>
            <a:r>
              <a:rPr lang="en-US" dirty="0" smtClean="0"/>
              <a:t>Home to George Bush Presidential Library and Museum</a:t>
            </a:r>
          </a:p>
        </p:txBody>
      </p:sp>
    </p:spTree>
    <p:extLst>
      <p:ext uri="{BB962C8B-B14F-4D97-AF65-F5344CB8AC3E}">
        <p14:creationId xmlns:p14="http://schemas.microsoft.com/office/powerpoint/2010/main" val="3414294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bi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663212"/>
            <a:ext cx="622788" cy="622788"/>
          </a:xfrm>
          <a:prstGeom prst="rect">
            <a:avLst/>
          </a:prstGeom>
        </p:spPr>
      </p:pic>
      <p:pic>
        <p:nvPicPr>
          <p:cNvPr id="6" name="Picture 2" descr="C:\Users\jlegrevellec\Desktop\mtamued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55" y="4838700"/>
            <a:ext cx="21717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legrevellec\Desktop\mobil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86000"/>
            <a:ext cx="2190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866398"/>
              </p:ext>
            </p:extLst>
          </p:nvPr>
        </p:nvGraphicFramePr>
        <p:xfrm>
          <a:off x="0" y="457197"/>
          <a:ext cx="9144000" cy="602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088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Mobile App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Mobile Website</a:t>
                      </a:r>
                      <a:endParaRPr lang="en-US" sz="2800" dirty="0"/>
                    </a:p>
                  </a:txBody>
                  <a:tcPr/>
                </a:tc>
              </a:tr>
              <a:tr h="400796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in any browser</a:t>
                      </a:r>
                      <a:endParaRPr lang="en-US" dirty="0"/>
                    </a:p>
                  </a:txBody>
                  <a:tcPr/>
                </a:tc>
              </a:tr>
              <a:tr h="400796"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r>
                        <a:rPr lang="en-US" baseline="0" dirty="0" smtClean="0"/>
                        <a:t>-specific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Device-agnostic</a:t>
                      </a:r>
                      <a:endParaRPr lang="en-US" dirty="0"/>
                    </a:p>
                  </a:txBody>
                  <a:tcPr/>
                </a:tc>
              </a:tr>
              <a:tr h="400796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download to</a:t>
                      </a:r>
                      <a:r>
                        <a:rPr lang="en-US" baseline="0" dirty="0" smtClean="0"/>
                        <a:t>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Updates</a:t>
                      </a:r>
                      <a:r>
                        <a:rPr lang="en-US" baseline="0" dirty="0" smtClean="0"/>
                        <a:t> are applied instantly</a:t>
                      </a:r>
                      <a:endParaRPr lang="en-US" dirty="0"/>
                    </a:p>
                  </a:txBody>
                  <a:tcPr/>
                </a:tc>
              </a:tr>
              <a:tr h="400796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r>
                        <a:rPr lang="en-US" baseline="0" dirty="0" smtClean="0"/>
                        <a:t> shared between users of 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shared with anyone</a:t>
                      </a:r>
                      <a:endParaRPr lang="en-US" dirty="0"/>
                    </a:p>
                  </a:txBody>
                  <a:tcPr/>
                </a:tc>
              </a:tr>
              <a:tr h="400796">
                <a:tc>
                  <a:txBody>
                    <a:bodyPr/>
                    <a:lstStyle/>
                    <a:p>
                      <a:r>
                        <a:rPr lang="en-US" dirty="0" smtClean="0"/>
                        <a:t>Take up space</a:t>
                      </a:r>
                      <a:r>
                        <a:rPr lang="en-US" baseline="0" dirty="0" smtClean="0"/>
                        <a:t> on the device’s hard 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 used while page is open</a:t>
                      </a:r>
                      <a:endParaRPr lang="en-US" dirty="0"/>
                    </a:p>
                  </a:txBody>
                  <a:tcPr/>
                </a:tc>
              </a:tr>
              <a:tr h="701393">
                <a:tc>
                  <a:txBody>
                    <a:bodyPr/>
                    <a:lstStyle/>
                    <a:p>
                      <a:r>
                        <a:rPr lang="en-US" dirty="0" smtClean="0"/>
                        <a:t>Expensive</a:t>
                      </a:r>
                      <a:r>
                        <a:rPr lang="en-US" baseline="0" dirty="0" smtClean="0"/>
                        <a:t> to develop for multiple platforms - different expertise, development licenses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be</a:t>
                      </a:r>
                      <a:r>
                        <a:rPr lang="en-US" baseline="0" dirty="0" smtClean="0"/>
                        <a:t> written using a variety of tools using static HTML to dynamic content</a:t>
                      </a:r>
                      <a:endParaRPr lang="en-US" dirty="0"/>
                    </a:p>
                  </a:txBody>
                  <a:tcPr/>
                </a:tc>
              </a:tr>
              <a:tr h="701393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</a:t>
                      </a:r>
                      <a:r>
                        <a:rPr lang="en-US" baseline="0" dirty="0" smtClean="0"/>
                        <a:t> approval from device manufacturer app 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approval required from device manufacturer app store</a:t>
                      </a:r>
                      <a:endParaRPr lang="en-US" dirty="0"/>
                    </a:p>
                  </a:txBody>
                  <a:tcPr/>
                </a:tc>
              </a:tr>
              <a:tr h="701393">
                <a:tc>
                  <a:txBody>
                    <a:bodyPr/>
                    <a:lstStyle/>
                    <a:p>
                      <a:r>
                        <a:rPr lang="en-US" dirty="0" smtClean="0"/>
                        <a:t>Allow for notifications (pop-ups) outside of 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notifications once</a:t>
                      </a:r>
                      <a:r>
                        <a:rPr lang="en-US" baseline="0" dirty="0" smtClean="0"/>
                        <a:t> user leave the browser</a:t>
                      </a:r>
                      <a:endParaRPr lang="en-US" dirty="0"/>
                    </a:p>
                  </a:txBody>
                  <a:tcPr/>
                </a:tc>
              </a:tr>
              <a:tr h="701393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connection not</a:t>
                      </a:r>
                      <a:r>
                        <a:rPr lang="en-US" baseline="0" dirty="0" smtClean="0"/>
                        <a:t> required once app is downloaded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</a:t>
                      </a:r>
                      <a:r>
                        <a:rPr lang="en-US" baseline="0" dirty="0" smtClean="0"/>
                        <a:t> connection required</a:t>
                      </a:r>
                      <a:endParaRPr lang="en-US" dirty="0"/>
                    </a:p>
                  </a:txBody>
                  <a:tcPr/>
                </a:tc>
              </a:tr>
              <a:tr h="701393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to functions of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to limited functions of device (location, files) – iOS6 added camera access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0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b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756" y="1663212"/>
            <a:ext cx="622788" cy="622788"/>
          </a:xfrm>
          <a:prstGeom prst="rect">
            <a:avLst/>
          </a:prstGeom>
        </p:spPr>
      </p:pic>
      <p:pic>
        <p:nvPicPr>
          <p:cNvPr id="6" name="Picture 2" descr="C:\Users\jlegrevellec\Desktop\mtamued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2286000"/>
            <a:ext cx="21717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legrevellec\Desktop\mobil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190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744023" y="2962274"/>
            <a:ext cx="1674254" cy="2600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653"/>
          <a:stretch/>
        </p:blipFill>
        <p:spPr>
          <a:xfrm>
            <a:off x="744023" y="2962274"/>
            <a:ext cx="1674254" cy="1971676"/>
          </a:xfrm>
          <a:prstGeom prst="rect">
            <a:avLst/>
          </a:prstGeom>
        </p:spPr>
      </p:pic>
      <p:pic>
        <p:nvPicPr>
          <p:cNvPr id="9" name="Picture 2" descr="C:\Users\jlegrevellec\Desktop\mtamued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700" y="2305050"/>
            <a:ext cx="21717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Web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“Rather than tailoring disconnected designs to each of an </a:t>
            </a:r>
            <a:r>
              <a:rPr lang="en-US" b="1" i="1" dirty="0" smtClean="0"/>
              <a:t>ever-increasing number of web devices</a:t>
            </a:r>
            <a:r>
              <a:rPr lang="en-US" i="1" dirty="0" smtClean="0"/>
              <a:t>, we can treat them as facets of the same experience. We can design for an optimal viewing experience, but embed standards-based technologies into our designs to </a:t>
            </a:r>
            <a:r>
              <a:rPr lang="en-US" b="1" i="1" dirty="0" smtClean="0"/>
              <a:t>make them not only more flexible, but more adaptive </a:t>
            </a:r>
            <a:r>
              <a:rPr lang="en-US" i="1" dirty="0" smtClean="0"/>
              <a:t>to the media that renders them. In short, we need to practice </a:t>
            </a:r>
            <a:r>
              <a:rPr lang="en-US" b="1" i="1" dirty="0" smtClean="0"/>
              <a:t>responsive web design</a:t>
            </a:r>
            <a:r>
              <a:rPr lang="en-US" i="1" dirty="0" smtClean="0"/>
              <a:t>.”</a:t>
            </a:r>
          </a:p>
          <a:p>
            <a:pPr marL="0" indent="0" algn="r">
              <a:buNone/>
            </a:pPr>
            <a:r>
              <a:rPr lang="en-US" b="1" dirty="0" smtClean="0"/>
              <a:t>-- Ethan </a:t>
            </a:r>
            <a:r>
              <a:rPr lang="en-US" b="1" dirty="0" err="1" smtClean="0"/>
              <a:t>Marcotte</a:t>
            </a:r>
            <a:endParaRPr lang="en-US" b="1" dirty="0" smtClean="0"/>
          </a:p>
          <a:p>
            <a:pPr marL="0" indent="0" algn="r">
              <a:buNone/>
            </a:pPr>
            <a:r>
              <a:rPr lang="en-US" sz="2600" dirty="0" smtClean="0"/>
              <a:t>A List Apart, Responsive Web Design, May 25, 2010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841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08"/>
          <a:stretch/>
        </p:blipFill>
        <p:spPr>
          <a:xfrm>
            <a:off x="925772" y="1326433"/>
            <a:ext cx="7380027" cy="51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Tool: Bootstrap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Tool: Responsive.is</a:t>
            </a:r>
            <a:endParaRPr lang="en-US" dirty="0"/>
          </a:p>
        </p:txBody>
      </p:sp>
      <p:pic>
        <p:nvPicPr>
          <p:cNvPr id="5" name="Content Placeholder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2" y="1786214"/>
            <a:ext cx="7885715" cy="4428572"/>
          </a:xfrm>
        </p:spPr>
      </p:pic>
    </p:spTree>
    <p:extLst>
      <p:ext uri="{BB962C8B-B14F-4D97-AF65-F5344CB8AC3E}">
        <p14:creationId xmlns:p14="http://schemas.microsoft.com/office/powerpoint/2010/main" val="37186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</a:p>
          <a:p>
            <a:r>
              <a:rPr lang="en-US" dirty="0" smtClean="0"/>
              <a:t>RSS feeds</a:t>
            </a:r>
          </a:p>
          <a:p>
            <a:r>
              <a:rPr lang="en-US" dirty="0" smtClean="0"/>
              <a:t>Facebook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038" y="1698705"/>
            <a:ext cx="5801362" cy="378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3502" y="1600200"/>
            <a:ext cx="5181898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6" y="5731800"/>
            <a:ext cx="669000" cy="66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52" y="5731800"/>
            <a:ext cx="669000" cy="66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38" y="5731800"/>
            <a:ext cx="669000" cy="66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4" y="5731800"/>
            <a:ext cx="669000" cy="66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10" y="5731800"/>
            <a:ext cx="669000" cy="66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96" y="5731800"/>
            <a:ext cx="669000" cy="66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82" y="5731800"/>
            <a:ext cx="669000" cy="66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66" y="5731800"/>
            <a:ext cx="669000" cy="6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Trending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635818" cy="4800600"/>
          </a:xfrm>
        </p:spPr>
      </p:pic>
    </p:spTree>
    <p:extLst>
      <p:ext uri="{BB962C8B-B14F-4D97-AF65-F5344CB8AC3E}">
        <p14:creationId xmlns:p14="http://schemas.microsoft.com/office/powerpoint/2010/main" val="6527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2" y="1600200"/>
            <a:ext cx="8091636" cy="48006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5181600" y="2133600"/>
            <a:ext cx="1828800" cy="0"/>
          </a:xfrm>
          <a:prstGeom prst="straightConnector1">
            <a:avLst/>
          </a:prstGeom>
          <a:ln w="1333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9144000" cy="70090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2895600" y="1752600"/>
            <a:ext cx="1828800" cy="0"/>
          </a:xfrm>
          <a:prstGeom prst="straightConnector1">
            <a:avLst/>
          </a:prstGeom>
          <a:ln w="1333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066800" y="2209800"/>
            <a:ext cx="1828800" cy="0"/>
          </a:xfrm>
          <a:prstGeom prst="straightConnector1">
            <a:avLst/>
          </a:prstGeom>
          <a:ln w="1333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3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3907667"/>
          </a:xfrm>
        </p:spPr>
        <p:txBody>
          <a:bodyPr/>
          <a:lstStyle/>
          <a:p>
            <a:r>
              <a:rPr lang="en-US" dirty="0" smtClean="0"/>
              <a:t>QR codes on bus stop signs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76709"/>
            <a:ext cx="4705350" cy="3781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6937" y="5877580"/>
            <a:ext cx="821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Last Fall: 1240 hits                     Past Year: 2076 hits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44605"/>
            <a:ext cx="2590800" cy="2913529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986653"/>
              </p:ext>
            </p:extLst>
          </p:nvPr>
        </p:nvGraphicFramePr>
        <p:xfrm>
          <a:off x="3657601" y="653955"/>
          <a:ext cx="5238750" cy="517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152400" y="5867400"/>
            <a:ext cx="8839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1447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63636"/>
                </a:solidFill>
              </a:rPr>
              <a:t>Fall 2012</a:t>
            </a:r>
            <a:endParaRPr lang="en-US" sz="3200" b="1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Chat</a:t>
            </a:r>
            <a:endParaRPr lang="en-US" dirty="0"/>
          </a:p>
        </p:txBody>
      </p:sp>
      <p:pic>
        <p:nvPicPr>
          <p:cNvPr id="5" name="Picture 2" descr="M:\Communications\web\Screenshots\7_22_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71601"/>
            <a:ext cx="9144000" cy="50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629400" y="1371601"/>
            <a:ext cx="1752600" cy="106679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802" y="1371599"/>
            <a:ext cx="4112795" cy="441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M:\Communications\Chat\chatinv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422798" cy="345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M:\Communications\Chat\chatoffbt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18" y="673100"/>
            <a:ext cx="1143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17" y="1371601"/>
            <a:ext cx="4112794" cy="441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88" y="1402082"/>
            <a:ext cx="4112793" cy="44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Description: cid:image003.png@01CBDF32.34FB3BB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6" y="1402082"/>
            <a:ext cx="8354704" cy="53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Description: cid:image004.png@01CBDF31.EA61F17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24" y="1961553"/>
            <a:ext cx="4953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5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About Transportation Services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36,310 parking spaces</a:t>
            </a:r>
          </a:p>
          <a:p>
            <a:pPr eaLnBrk="1" hangingPunct="1"/>
            <a:r>
              <a:rPr lang="en-US" dirty="0" smtClean="0"/>
              <a:t>80 buses and 5 </a:t>
            </a:r>
            <a:r>
              <a:rPr lang="en-US" dirty="0" err="1" smtClean="0"/>
              <a:t>paratransit</a:t>
            </a:r>
            <a:r>
              <a:rPr lang="en-US" dirty="0" smtClean="0"/>
              <a:t> vans operating approximately 121,000 hours each year and 1.4 million service miles</a:t>
            </a:r>
          </a:p>
          <a:p>
            <a:pPr eaLnBrk="1" hangingPunct="1"/>
            <a:r>
              <a:rPr lang="en-US" dirty="0" smtClean="0"/>
              <a:t>Ridership over 5.4 million/</a:t>
            </a:r>
            <a:r>
              <a:rPr lang="en-US" dirty="0" err="1" smtClean="0"/>
              <a:t>yr</a:t>
            </a:r>
            <a:endParaRPr lang="en-US" dirty="0" smtClean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495800"/>
            <a:ext cx="50038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1038"/>
            <a:ext cx="42672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72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28383362"/>
              </p:ext>
            </p:extLst>
          </p:nvPr>
        </p:nvGraphicFramePr>
        <p:xfrm>
          <a:off x="1524000" y="1397000"/>
          <a:ext cx="6096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 smtClean="0"/>
              <a:t>Tell Your Story!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4831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7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Newspaper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457800"/>
            <a:ext cx="10485438" cy="65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7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673"/>
            <a:ext cx="9144000" cy="27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3432"/>
            <a:ext cx="9161593" cy="2997200"/>
          </a:xfrm>
        </p:spPr>
      </p:pic>
    </p:spTree>
    <p:extLst>
      <p:ext uri="{BB962C8B-B14F-4D97-AF65-F5344CB8AC3E}">
        <p14:creationId xmlns:p14="http://schemas.microsoft.com/office/powerpoint/2010/main" val="19372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June Broughton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june@tamu.edu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Jennifer Le </a:t>
            </a:r>
            <a:r>
              <a:rPr lang="en-US" b="1" dirty="0" err="1" smtClean="0"/>
              <a:t>Grévellec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jenniferl@tamu.edu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Presentation available online:</a:t>
            </a:r>
          </a:p>
          <a:p>
            <a:pPr marL="0" indent="0" algn="ctr">
              <a:buNone/>
            </a:pPr>
            <a:r>
              <a:rPr lang="en-US" i="1" dirty="0" smtClean="0"/>
              <a:t>http://transport.tamu.edu/presentations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298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Do you know what this means?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Te'oing </a:t>
            </a:r>
          </a:p>
          <a:p>
            <a:r>
              <a:rPr lang="en-US" sz="4000" dirty="0" smtClean="0"/>
              <a:t>Driving </a:t>
            </a:r>
            <a:r>
              <a:rPr lang="en-US" sz="4000" dirty="0"/>
              <a:t>dirty </a:t>
            </a:r>
            <a:endParaRPr lang="en-US" sz="4000" dirty="0" smtClean="0"/>
          </a:p>
          <a:p>
            <a:r>
              <a:rPr lang="en-US" sz="4000" dirty="0" smtClean="0"/>
              <a:t>Congressional </a:t>
            </a:r>
            <a:endParaRPr lang="en-US" sz="4000" dirty="0"/>
          </a:p>
          <a:p>
            <a:r>
              <a:rPr lang="en-US" sz="4000" dirty="0"/>
              <a:t>Deligious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Communicating With Gen Y</a:t>
            </a:r>
          </a:p>
        </p:txBody>
      </p:sp>
      <p:sp>
        <p:nvSpPr>
          <p:cNvPr id="133141" name="Rectangle 21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21238"/>
          </a:xfrm>
        </p:spPr>
        <p:txBody>
          <a:bodyPr/>
          <a:lstStyle/>
          <a:p>
            <a:r>
              <a:rPr lang="en-US" dirty="0"/>
              <a:t>Cell Phones</a:t>
            </a:r>
          </a:p>
          <a:p>
            <a:r>
              <a:rPr lang="en-US" dirty="0" smtClean="0"/>
              <a:t>Tablets</a:t>
            </a:r>
          </a:p>
          <a:p>
            <a:r>
              <a:rPr lang="en-US" dirty="0" smtClean="0"/>
              <a:t>High-Speed Internet</a:t>
            </a:r>
            <a:endParaRPr lang="en-US" dirty="0"/>
          </a:p>
          <a:p>
            <a:r>
              <a:rPr lang="en-US" dirty="0" smtClean="0"/>
              <a:t>Texting</a:t>
            </a:r>
          </a:p>
          <a:p>
            <a:r>
              <a:rPr lang="en-US" dirty="0"/>
              <a:t>Laptops</a:t>
            </a:r>
          </a:p>
          <a:p>
            <a:r>
              <a:rPr lang="en-US" dirty="0" smtClean="0"/>
              <a:t>MP3 </a:t>
            </a:r>
            <a:r>
              <a:rPr lang="en-US" dirty="0"/>
              <a:t>Players (iPod)</a:t>
            </a:r>
          </a:p>
          <a:p>
            <a:r>
              <a:rPr lang="en-US" dirty="0" smtClean="0"/>
              <a:t>Phone Cameras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40" y="1388785"/>
            <a:ext cx="4038600" cy="5076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175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LOL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992843">
            <a:off x="5468905" y="2124036"/>
            <a:ext cx="85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:P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959802">
            <a:off x="6934200" y="392693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IDK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6749" y="5715000"/>
            <a:ext cx="117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R</a:t>
            </a:r>
            <a:r>
              <a:rPr lang="en-US" sz="3200" b="1" dirty="0" smtClean="0">
                <a:solidFill>
                  <a:srgbClr val="00B0F0"/>
                </a:solidFill>
              </a:rPr>
              <a:t>OFL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641291">
            <a:off x="4849309" y="5574352"/>
            <a:ext cx="143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G2G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285855"/>
            <a:ext cx="7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&lt;3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735442">
            <a:off x="8032967" y="2783361"/>
            <a:ext cx="11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IMO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4472" y="704048"/>
            <a:ext cx="621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:-)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667552" y="704048"/>
            <a:ext cx="621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:-)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6536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1" grpId="0" build="p" advAuto="5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Generation 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Graphics oriented, see text as supporting visual methods</a:t>
            </a:r>
          </a:p>
          <a:p>
            <a:pPr lvl="1"/>
            <a:r>
              <a:rPr lang="en-US" dirty="0"/>
              <a:t>A picture is worth a thousand words</a:t>
            </a:r>
          </a:p>
          <a:p>
            <a:r>
              <a:rPr lang="en-US" dirty="0"/>
              <a:t>Thrive on change</a:t>
            </a:r>
          </a:p>
          <a:p>
            <a:pPr lvl="1"/>
            <a:r>
              <a:rPr lang="en-US" dirty="0"/>
              <a:t>Variety = a few things that change frequently</a:t>
            </a:r>
          </a:p>
          <a:p>
            <a:r>
              <a:rPr lang="en-US" dirty="0"/>
              <a:t>Demand quick, if not instant, gratification</a:t>
            </a:r>
          </a:p>
          <a:p>
            <a:r>
              <a:rPr lang="en-US" dirty="0"/>
              <a:t>Self-Reliant: Used to doing it (and many other things) themselves, multi-</a:t>
            </a:r>
            <a:r>
              <a:rPr lang="en-US" dirty="0" err="1"/>
              <a:t>taskers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78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in Advertising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0340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3558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6081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TStemplate</Template>
  <TotalTime>3507</TotalTime>
  <Words>1653</Words>
  <Application>Microsoft Office PowerPoint</Application>
  <PresentationFormat>On-screen Show (4:3)</PresentationFormat>
  <Paragraphs>254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TStemplate</vt:lpstr>
      <vt:lpstr>1_TStemplate</vt:lpstr>
      <vt:lpstr>Keeping it Real! Controlling the Message 2013 </vt:lpstr>
      <vt:lpstr>About A&amp;M</vt:lpstr>
      <vt:lpstr>About Transportation Services</vt:lpstr>
      <vt:lpstr>Do you know what this means?</vt:lpstr>
      <vt:lpstr>Communicating With Gen Y</vt:lpstr>
      <vt:lpstr>Generation Y</vt:lpstr>
      <vt:lpstr>Graphics in Advertising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 Messages</vt:lpstr>
      <vt:lpstr>Smartphones</vt:lpstr>
      <vt:lpstr>The mobile web</vt:lpstr>
      <vt:lpstr>World-Wide Smartphone Sales</vt:lpstr>
      <vt:lpstr>Free Tool: Google Analytics</vt:lpstr>
      <vt:lpstr>Who are YOUR customers?</vt:lpstr>
      <vt:lpstr>PowerPoint Presentation</vt:lpstr>
      <vt:lpstr>Hybrid</vt:lpstr>
      <vt:lpstr>Responsive Web Design</vt:lpstr>
      <vt:lpstr>Free Tool: Bootstrap</vt:lpstr>
      <vt:lpstr>Free Tool: Responsive.is</vt:lpstr>
      <vt:lpstr>Social Media</vt:lpstr>
      <vt:lpstr>Twitter Trending</vt:lpstr>
      <vt:lpstr>YouTube</vt:lpstr>
      <vt:lpstr>QR Codes</vt:lpstr>
      <vt:lpstr>Click to Chat</vt:lpstr>
      <vt:lpstr>Tell Your Story!</vt:lpstr>
      <vt:lpstr>PowerPoint Presentation</vt:lpstr>
      <vt:lpstr>Student Newspaper</vt:lpstr>
      <vt:lpstr>PowerPoint Presentation</vt:lpstr>
      <vt:lpstr>PowerPoint Presentation</vt:lpstr>
      <vt:lpstr>PowerPoint Presentation</vt:lpstr>
    </vt:vector>
  </TitlesOfParts>
  <Company>TAMU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the Message</dc:title>
  <dc:creator>jlegrevellec</dc:creator>
  <cp:lastModifiedBy>presentation</cp:lastModifiedBy>
  <cp:revision>194</cp:revision>
  <dcterms:created xsi:type="dcterms:W3CDTF">2011-01-28T16:03:16Z</dcterms:created>
  <dcterms:modified xsi:type="dcterms:W3CDTF">2013-04-03T18:10:48Z</dcterms:modified>
</cp:coreProperties>
</file>